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78" r:id="rId5"/>
    <p:sldId id="259" r:id="rId6"/>
    <p:sldId id="260" r:id="rId7"/>
    <p:sldId id="261" r:id="rId8"/>
    <p:sldId id="263" r:id="rId9"/>
    <p:sldId id="265" r:id="rId10"/>
    <p:sldId id="275" r:id="rId11"/>
    <p:sldId id="266" r:id="rId12"/>
    <p:sldId id="267" r:id="rId13"/>
    <p:sldId id="268" r:id="rId14"/>
    <p:sldId id="274" r:id="rId15"/>
    <p:sldId id="269" r:id="rId16"/>
    <p:sldId id="273" r:id="rId17"/>
    <p:sldId id="280" r:id="rId18"/>
    <p:sldId id="281" r:id="rId19"/>
    <p:sldId id="270" r:id="rId20"/>
    <p:sldId id="276" r:id="rId21"/>
    <p:sldId id="277" r:id="rId22"/>
    <p:sldId id="271" r:id="rId23"/>
    <p:sldId id="272" r:id="rId24"/>
    <p:sldId id="279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0B195-B0F0-4C82-B25D-79B17380D35C}" type="datetimeFigureOut">
              <a:rPr lang="fr-FR" smtClean="0"/>
              <a:pPr/>
              <a:t>05/04/2020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CE9AF-E641-4BC9-B852-562E0011B0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Chers</a:t>
            </a:r>
            <a:r>
              <a:rPr lang="fr-FR" baseline="0" dirty="0" smtClean="0"/>
              <a:t> étudiants, on va voir ensemble aujourd’hui le cours sur </a:t>
            </a:r>
            <a:r>
              <a:rPr lang="fr-FR" baseline="0" dirty="0" smtClean="0"/>
              <a:t>les </a:t>
            </a:r>
            <a:r>
              <a:rPr lang="fr-FR" baseline="0" dirty="0" err="1" smtClean="0"/>
              <a:t>picornaviridae</a:t>
            </a:r>
            <a:r>
              <a:rPr lang="fr-FR" baseline="0" dirty="0" smtClean="0"/>
              <a:t>, </a:t>
            </a:r>
            <a:r>
              <a:rPr lang="fr-FR" baseline="0" dirty="0" smtClean="0"/>
              <a:t>à la fin de cette séance vous serez capables de :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CE9AF-E641-4BC9-B852-562E0011B08D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Notre cours va se dérouler en 20 minutes au maximum</a:t>
            </a:r>
            <a:r>
              <a:rPr lang="fr-FR" baseline="0" dirty="0" smtClean="0"/>
              <a:t> tout en respectant le plan suivant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CE9AF-E641-4BC9-B852-562E0011B08D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plus petits virus</a:t>
            </a:r>
            <a:r>
              <a:rPr lang="fr-FR" baseline="0" dirty="0" smtClean="0"/>
              <a:t> pathogènes pour l’homme </a:t>
            </a:r>
            <a:endParaRPr lang="fr-FR" dirty="0" smtClean="0"/>
          </a:p>
          <a:p>
            <a:r>
              <a:rPr lang="fr-FR" dirty="0" smtClean="0"/>
              <a:t>Génome directement traduisible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CE9AF-E641-4BC9-B852-562E0011B08D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entérovirus peuvent se multiplier dans l’intestin</a:t>
            </a:r>
            <a:r>
              <a:rPr lang="fr-FR" baseline="0" dirty="0" smtClean="0"/>
              <a:t> grêle et se disséminer dans l’environnement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CE9AF-E641-4BC9-B852-562E0011B08D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55600" indent="-342900" algn="just">
              <a:lnSpc>
                <a:spcPts val="2400"/>
              </a:lnSpc>
              <a:buFont typeface="Wingdings" pitchFamily="2" charset="2"/>
              <a:buChar char=""/>
              <a:tabLst>
                <a:tab pos="355600" algn="l"/>
              </a:tabLst>
            </a:pPr>
            <a:r>
              <a:rPr lang="fr-FR" sz="1200" dirty="0" smtClean="0">
                <a:ea typeface="Calibri" pitchFamily="34" charset="0"/>
                <a:cs typeface="Calibri" pitchFamily="34" charset="0"/>
              </a:rPr>
              <a:t>Adsorption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(fixation)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du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virus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sur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son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récepteur,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la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capside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virale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subit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des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changements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de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conformation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aboutissant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à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la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libération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du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génome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viral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dans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le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cytoplasme.</a:t>
            </a:r>
          </a:p>
          <a:p>
            <a:pPr marL="355600" indent="-342900">
              <a:lnSpc>
                <a:spcPct val="80000"/>
              </a:lnSpc>
              <a:spcBef>
                <a:spcPts val="625"/>
              </a:spcBef>
              <a:buFont typeface="Wingdings" pitchFamily="2" charset="2"/>
              <a:buChar char=""/>
              <a:tabLst>
                <a:tab pos="355600" algn="l"/>
              </a:tabLst>
            </a:pPr>
            <a:r>
              <a:rPr lang="fr-FR" sz="1200" dirty="0" smtClean="0">
                <a:ea typeface="Calibri" pitchFamily="34" charset="0"/>
                <a:cs typeface="Calibri" pitchFamily="34" charset="0"/>
              </a:rPr>
              <a:t>L’ARN viral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est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directement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lu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par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les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ribosomes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et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la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traduction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aussitôt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démarrée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donnant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naissance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à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une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longue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err="1" smtClean="0">
                <a:ea typeface="Calibri" pitchFamily="34" charset="0"/>
                <a:cs typeface="Calibri" pitchFamily="34" charset="0"/>
              </a:rPr>
              <a:t>polyprotéine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unique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qui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subira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par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la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suite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une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maturation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par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des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protéases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virales</a:t>
            </a:r>
          </a:p>
          <a:p>
            <a:pPr marL="355600" indent="-342900">
              <a:buFont typeface="Wingdings" pitchFamily="2" charset="2"/>
              <a:buChar char=""/>
              <a:tabLst>
                <a:tab pos="355600" algn="l"/>
              </a:tabLst>
            </a:pPr>
            <a:r>
              <a:rPr lang="fr-FR" sz="1200" dirty="0" smtClean="0">
                <a:ea typeface="Calibri" pitchFamily="34" charset="0"/>
                <a:cs typeface="Calibri" pitchFamily="34" charset="0"/>
              </a:rPr>
              <a:t>Le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génome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est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répliqué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dans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le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cytoplasme</a:t>
            </a:r>
          </a:p>
          <a:p>
            <a:pPr marL="355600" indent="-342900">
              <a:lnSpc>
                <a:spcPts val="2700"/>
              </a:lnSpc>
              <a:buFont typeface="Wingdings" pitchFamily="2" charset="2"/>
              <a:buChar char=""/>
              <a:tabLst>
                <a:tab pos="355600" algn="l"/>
              </a:tabLst>
            </a:pPr>
            <a:r>
              <a:rPr lang="fr-FR" sz="1200" dirty="0" smtClean="0">
                <a:ea typeface="Calibri" pitchFamily="34" charset="0"/>
                <a:cs typeface="Calibri" pitchFamily="34" charset="0"/>
              </a:rPr>
              <a:t>Le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virion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complet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infectieux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est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libéré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par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éclatement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de</a:t>
            </a:r>
          </a:p>
          <a:p>
            <a:pPr marL="355600" indent="-342900">
              <a:lnSpc>
                <a:spcPts val="2700"/>
              </a:lnSpc>
              <a:tabLst>
                <a:tab pos="355600" algn="l"/>
              </a:tabLst>
            </a:pPr>
            <a:r>
              <a:rPr lang="fr-FR" sz="1200" dirty="0" smtClean="0">
                <a:ea typeface="Calibri" pitchFamily="34" charset="0"/>
                <a:cs typeface="Calibri" pitchFamily="34" charset="0"/>
              </a:rPr>
              <a:t>vacuoles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à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la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surface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cellulaire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et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ou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par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lyse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de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la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smtClean="0">
                <a:ea typeface="Calibri" pitchFamily="34" charset="0"/>
                <a:cs typeface="Calibri" pitchFamily="34" charset="0"/>
              </a:rPr>
              <a:t>cellule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CE9AF-E641-4BC9-B852-562E0011B08D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Pénétration du virus par voie orale.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Multiplication au niveau de l’oropharynx et de l’intestin.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propagation aux amygdales et plaque de Peyer (tissus lymphoïdes).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Passage au niveau sanguin : première virémie.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Atteinte des organes extra neuraux puis passage vers le sang (deuxième virémie).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Atteinte des neurones moteurs par invasion du SNC suite à la deuxième virémie.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Paralysies flasques des muscles et mort si atteinte des muscles du thorax.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CE9AF-E641-4BC9-B852-562E0011B08D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CE9AF-E641-4BC9-B852-562E0011B08D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1" name="Espace réservé de la date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BC7BC2B-CAAB-4C7E-B4F3-A3DB9C440B9D}" type="datetimeFigureOut">
              <a:rPr lang="fr-FR" smtClean="0"/>
              <a:pPr/>
              <a:t>05/04/2020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7ED2757-DD45-4839-82C0-AB1B52BD322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C7BC2B-CAAB-4C7E-B4F3-A3DB9C440B9D}" type="datetimeFigureOut">
              <a:rPr lang="fr-FR" smtClean="0"/>
              <a:pPr/>
              <a:t>05/04/2020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ED2757-DD45-4839-82C0-AB1B52BD322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BC7BC2B-CAAB-4C7E-B4F3-A3DB9C440B9D}" type="datetimeFigureOut">
              <a:rPr lang="fr-FR" smtClean="0"/>
              <a:pPr/>
              <a:t>05/04/2020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7ED2757-DD45-4839-82C0-AB1B52BD322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C7BC2B-CAAB-4C7E-B4F3-A3DB9C440B9D}" type="datetimeFigureOut">
              <a:rPr lang="fr-FR" smtClean="0"/>
              <a:pPr/>
              <a:t>05/04/2020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ED2757-DD45-4839-82C0-AB1B52BD322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BC7BC2B-CAAB-4C7E-B4F3-A3DB9C440B9D}" type="datetimeFigureOut">
              <a:rPr lang="fr-FR" smtClean="0"/>
              <a:pPr/>
              <a:t>05/04/2020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7ED2757-DD45-4839-82C0-AB1B52BD322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C7BC2B-CAAB-4C7E-B4F3-A3DB9C440B9D}" type="datetimeFigureOut">
              <a:rPr lang="fr-FR" smtClean="0"/>
              <a:pPr/>
              <a:t>05/04/2020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ED2757-DD45-4839-82C0-AB1B52BD322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C7BC2B-CAAB-4C7E-B4F3-A3DB9C440B9D}" type="datetimeFigureOut">
              <a:rPr lang="fr-FR" smtClean="0"/>
              <a:pPr/>
              <a:t>05/04/2020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ED2757-DD45-4839-82C0-AB1B52BD322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C7BC2B-CAAB-4C7E-B4F3-A3DB9C440B9D}" type="datetimeFigureOut">
              <a:rPr lang="fr-FR" smtClean="0"/>
              <a:pPr/>
              <a:t>05/04/2020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ED2757-DD45-4839-82C0-AB1B52BD322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BC7BC2B-CAAB-4C7E-B4F3-A3DB9C440B9D}" type="datetimeFigureOut">
              <a:rPr lang="fr-FR" smtClean="0"/>
              <a:pPr/>
              <a:t>05/04/2020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ED2757-DD45-4839-82C0-AB1B52BD322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C7BC2B-CAAB-4C7E-B4F3-A3DB9C440B9D}" type="datetimeFigureOut">
              <a:rPr lang="fr-FR" smtClean="0"/>
              <a:pPr/>
              <a:t>05/04/2020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ED2757-DD45-4839-82C0-AB1B52BD322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C7BC2B-CAAB-4C7E-B4F3-A3DB9C440B9D}" type="datetimeFigureOut">
              <a:rPr lang="fr-FR" smtClean="0"/>
              <a:pPr/>
              <a:t>05/04/2020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ED2757-DD45-4839-82C0-AB1B52BD322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BC7BC2B-CAAB-4C7E-B4F3-A3DB9C440B9D}" type="datetimeFigureOut">
              <a:rPr lang="fr-FR" smtClean="0"/>
              <a:pPr/>
              <a:t>05/04/2020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7ED2757-DD45-4839-82C0-AB1B52BD322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audio14.wav"/><Relationship Id="rId1" Type="http://schemas.openxmlformats.org/officeDocument/2006/relationships/audio" Target="../media/audio13.wav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xsrf=ACYBGNTHIFSl90BegSRp0sPTD-iU1TbOQA:1579352577755&amp;q=Christophe+Pasquier&amp;stick=H4sIAAAAAAAAAOPgE-LRT9c3NDIytMwrNslS4gXxDJPKK3MrkywNtGSyk630k_Lzs_XLizJLSlLz4svzi7KtEktLMvKLFrEKO2cUZRaX5BdkpCoEJBYXlmamFu1gZQQAvxzD1FYAAAA&amp;sa=X&amp;ved=2ahUKEwj55_zqmo3nAhUJZMAKHd85CGoQmxMoAjARegQIDhAL&amp;sxsrf=ACYBGNTHIFSl90BegSRp0sPTD-iU1TbOQA:1579352577755" TargetMode="External"/><Relationship Id="rId7" Type="http://schemas.openxmlformats.org/officeDocument/2006/relationships/hyperlink" Target="https://www.who.int/fr" TargetMode="External"/><Relationship Id="rId2" Type="http://schemas.openxmlformats.org/officeDocument/2006/relationships/hyperlink" Target="https://www.google.com/search?sxsrf=ACYBGNTHIFSl90BegSRp0sPTD-iU1TbOQA:1579352577755&amp;q=St%C3%A9phane+Bertagnoli&amp;stick=H4sIAAAAAAAAAOPgE-LRT9c3NDIytMwrNslSgvBMsgwqs4vMtGSyk630k_Lzs_XLizJLSlLz4svzi7KtEktLMvKLFrGKBJccXlmQkZiXquCUWlSSmJ6Xn5O5g5URAJSanYtWAAAA&amp;sa=X&amp;ved=2ahUKEwj55_zqmo3nAhUJZMAKHd85CGoQmxMoATARegQIDhAK&amp;sxsrf=ACYBGNTHIFSl90BegSRp0sPTD-iU1TbOQA:157935257775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crobes-edu.org/etudiant/hepatiteE.html" TargetMode="External"/><Relationship Id="rId5" Type="http://schemas.openxmlformats.org/officeDocument/2006/relationships/hyperlink" Target="https://www.google.com/search?sxsrf=ACYBGNTHIFSl90BegSRp0sPTD-iU1TbOQA:1579352577755&amp;q=Daniel+Dunia&amp;stick=H4sIAAAAAAAAAOPgE-LRT9c3NDIytMwrNslS4gXxDNOLzOIrKlMstGSyk630k_Lzs_XLizJLSlLz4svzi7KtEktLMvKLFrHyuCTmZabmKLiU5mUm7mBlBAD437hTTwAAAA&amp;sa=X&amp;ved=2ahUKEwj55_zqmo3nAhUJZMAKHd85CGoQmxMoBDARegQIDhAN&amp;sxsrf=ACYBGNTHIFSl90BegSRp0sPTD-iU1TbOQA:1579352577755" TargetMode="External"/><Relationship Id="rId4" Type="http://schemas.openxmlformats.org/officeDocument/2006/relationships/hyperlink" Target="https://www.google.com/search?sxsrf=ACYBGNTHIFSl90BegSRp0sPTD-iU1TbOQA:1579352577755&amp;q=Jacques+Izopet&amp;stick=H4sIAAAAAAAAAOPgE-LRT9c3NDIytMwrNslSgvBMspKKk0xTtGSyk630k_Lzs_XLizJLSlLz4svzi7KtEktLMvKLFrHyeSUmF5amFit4VuUXpJbsYGUEAB3WUr5QAAAA&amp;sa=X&amp;ved=2ahUKEwj55_zqmo3nAhUJZMAKHd85CGoQmxMoAzARegQIDhAM&amp;sxsrf=ACYBGNTHIFSl90BegSRp0sPTD-iU1TbOQA:157935257775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8.png"/><Relationship Id="rId2" Type="http://schemas.openxmlformats.org/officeDocument/2006/relationships/audio" Target="../media/audio6.wav"/><Relationship Id="rId1" Type="http://schemas.openxmlformats.org/officeDocument/2006/relationships/audio" Target="../media/audio5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9.wav"/><Relationship Id="rId1" Type="http://schemas.openxmlformats.org/officeDocument/2006/relationships/audio" Target="../media/audio8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Picornaviridae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Dr BENKHALFALLAH </a:t>
            </a:r>
            <a:r>
              <a:rPr lang="fr-FR" dirty="0" err="1" smtClean="0"/>
              <a:t>Amani</a:t>
            </a:r>
            <a:endParaRPr lang="fr-FR" dirty="0" smtClean="0"/>
          </a:p>
          <a:p>
            <a:r>
              <a:rPr lang="fr-FR" dirty="0" smtClean="0"/>
              <a:t>amanita88@hotmail.fr</a:t>
            </a:r>
            <a:endParaRPr lang="fr-FR" dirty="0"/>
          </a:p>
        </p:txBody>
      </p:sp>
      <p:pic>
        <p:nvPicPr>
          <p:cNvPr id="6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Human</a:t>
            </a:r>
            <a:r>
              <a:rPr lang="fr-FR" dirty="0" smtClean="0"/>
              <a:t> entérovirus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>
                <a:solidFill>
                  <a:schemeClr val="bg2">
                    <a:lumMod val="10000"/>
                  </a:schemeClr>
                </a:solidFill>
              </a:rPr>
              <a:t>1-poliovirus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sz="2400" b="1" u="sng" dirty="0" smtClean="0">
                <a:solidFill>
                  <a:schemeClr val="tx2">
                    <a:lumMod val="50000"/>
                  </a:schemeClr>
                </a:solidFill>
              </a:rPr>
              <a:t>A-physiopathologie:</a:t>
            </a:r>
          </a:p>
          <a:p>
            <a:pPr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5" name="Image 4" descr="unname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3042" y="2214554"/>
            <a:ext cx="4500594" cy="4286256"/>
          </a:xfrm>
          <a:prstGeom prst="rect">
            <a:avLst/>
          </a:prstGeom>
        </p:spPr>
      </p:pic>
      <p:pic>
        <p:nvPicPr>
          <p:cNvPr id="6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Son enregistré">
            <a:hlinkClick r:id="" action="ppaction://media"/>
          </p:cNvPr>
          <p:cNvPicPr>
            <a:picLocks noRot="1" noChangeAspect="1"/>
          </p:cNvPicPr>
          <p:nvPr>
            <a:wavAudioFile r:embed="rId2" name="Son enregistré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05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>
                <a:solidFill>
                  <a:schemeClr val="bg2">
                    <a:lumMod val="10000"/>
                  </a:schemeClr>
                </a:solidFill>
              </a:rPr>
              <a:t>1-poliovirus</a:t>
            </a:r>
            <a:endParaRPr lang="fr-FR" u="sng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sz="2800" b="1" u="sng" dirty="0" smtClean="0">
                <a:solidFill>
                  <a:schemeClr val="tx2">
                    <a:lumMod val="50000"/>
                  </a:schemeClr>
                </a:solidFill>
              </a:rPr>
              <a:t>B-pouvoir pathogène:</a:t>
            </a:r>
          </a:p>
          <a:p>
            <a:pPr lvl="0"/>
            <a:r>
              <a:rPr lang="fr-FR" b="1" dirty="0" smtClean="0"/>
              <a:t>La poliomyélite abortive</a:t>
            </a:r>
            <a:r>
              <a:rPr lang="fr-FR" dirty="0" smtClean="0"/>
              <a:t> : inapparente dans 90 à 95% </a:t>
            </a:r>
          </a:p>
          <a:p>
            <a:pPr lvl="0"/>
            <a:r>
              <a:rPr lang="fr-FR" b="1" dirty="0" smtClean="0"/>
              <a:t>Forme paralytique</a:t>
            </a:r>
            <a:r>
              <a:rPr lang="fr-FR" dirty="0" smtClean="0"/>
              <a:t> : la</a:t>
            </a:r>
            <a:r>
              <a:rPr lang="fr-FR" b="1" dirty="0" smtClean="0"/>
              <a:t> poliomyélite antérieure aigue </a:t>
            </a:r>
            <a:r>
              <a:rPr lang="fr-FR" dirty="0" smtClean="0"/>
              <a:t>, </a:t>
            </a:r>
            <a:r>
              <a:rPr lang="fr-FR" dirty="0" smtClean="0"/>
              <a:t>atteinte du SNC:</a:t>
            </a:r>
          </a:p>
          <a:p>
            <a:pPr lvl="0">
              <a:buFont typeface="Wingdings" pitchFamily="2" charset="2"/>
              <a:buChar char="ü"/>
            </a:pPr>
            <a:r>
              <a:rPr lang="fr-FR" dirty="0" smtClean="0"/>
              <a:t>Méningite </a:t>
            </a:r>
          </a:p>
          <a:p>
            <a:pPr lvl="0">
              <a:buFont typeface="Wingdings" pitchFamily="2" charset="2"/>
              <a:buChar char="ü"/>
            </a:pPr>
            <a:r>
              <a:rPr lang="fr-FR" dirty="0" smtClean="0"/>
              <a:t>Destruction des neurones moteurs de la corne antérieure de la moelle épinière</a:t>
            </a:r>
          </a:p>
          <a:p>
            <a:pPr lvl="0">
              <a:buFont typeface="Wingdings" pitchFamily="2" charset="2"/>
              <a:buChar char="ü"/>
            </a:pPr>
            <a:r>
              <a:rPr lang="fr-FR" dirty="0" smtClean="0"/>
              <a:t>Troubles sensitifs, douleurs musculaire et fièvre.</a:t>
            </a:r>
          </a:p>
          <a:p>
            <a:pPr lvl="0">
              <a:buFont typeface="Wingdings" pitchFamily="2" charset="2"/>
              <a:buChar char="ü"/>
            </a:pPr>
            <a:r>
              <a:rPr lang="fr-FR" dirty="0" smtClean="0"/>
              <a:t>Paralysies flasques des membres</a:t>
            </a:r>
          </a:p>
          <a:p>
            <a:pPr lvl="0">
              <a:buFont typeface="Wingdings" pitchFamily="2" charset="2"/>
              <a:buChar char="ü"/>
            </a:pPr>
            <a:r>
              <a:rPr lang="fr-FR" dirty="0" smtClean="0"/>
              <a:t>Mort si paralysie des muscles respiratoires et des centres bulbaires.</a:t>
            </a:r>
          </a:p>
          <a:p>
            <a:pPr lvl="0">
              <a:buFont typeface="Wingdings" pitchFamily="2" charset="2"/>
              <a:buChar char="ü"/>
            </a:pPr>
            <a:r>
              <a:rPr lang="fr-FR" dirty="0" smtClean="0"/>
              <a:t>Séquelles fonctionnelles : troubles de croissance, amyotrophie et atrophie d’un membre.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>
                <a:solidFill>
                  <a:schemeClr val="bg2">
                    <a:lumMod val="10000"/>
                  </a:schemeClr>
                </a:solidFill>
              </a:rPr>
              <a:t>1-poliovirus</a:t>
            </a:r>
            <a:endParaRPr lang="fr-FR" u="sng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sz="3100" b="1" u="sng" dirty="0" smtClean="0">
                <a:solidFill>
                  <a:schemeClr val="tx2">
                    <a:lumMod val="50000"/>
                  </a:schemeClr>
                </a:solidFill>
              </a:rPr>
              <a:t>C-Diagnostic virologique :</a:t>
            </a:r>
          </a:p>
          <a:p>
            <a:pPr>
              <a:buNone/>
            </a:pPr>
            <a:endParaRPr lang="fr-FR" sz="31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fr-FR" sz="3100" b="1" dirty="0" smtClean="0">
                <a:solidFill>
                  <a:schemeClr val="tx2">
                    <a:lumMod val="50000"/>
                  </a:schemeClr>
                </a:solidFill>
              </a:rPr>
              <a:t> Diagnostic direct :</a:t>
            </a:r>
          </a:p>
          <a:p>
            <a:pPr>
              <a:buNone/>
            </a:pPr>
            <a:r>
              <a:rPr lang="fr-FR" dirty="0" smtClean="0"/>
              <a:t> Prélèvements : prélèvement de gorge par écouvillonnage, selles, LCR, biopsie du SNC (post-mortem)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Techniques: </a:t>
            </a:r>
          </a:p>
          <a:p>
            <a:pPr>
              <a:buNone/>
            </a:pPr>
            <a:r>
              <a:rPr lang="fr-FR" dirty="0" smtClean="0"/>
              <a:t>    *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Isolement du virus par culture cellulaire</a:t>
            </a:r>
            <a:r>
              <a:rPr lang="fr-FR" dirty="0" smtClean="0"/>
              <a:t> (cellules primaires humaines ou de singe):</a:t>
            </a:r>
          </a:p>
          <a:p>
            <a:pPr>
              <a:buNone/>
            </a:pPr>
            <a:r>
              <a:rPr lang="fr-FR" dirty="0" smtClean="0"/>
              <a:t>  - Apparition de l’ECP en 2 à 14 jours : cellules réfringentes arrondies qui se détachent de la nappe cellulaire.</a:t>
            </a:r>
          </a:p>
          <a:p>
            <a:pPr>
              <a:buNone/>
            </a:pPr>
            <a:r>
              <a:rPr lang="fr-FR" dirty="0" smtClean="0"/>
              <a:t>   - Identification du </a:t>
            </a:r>
            <a:r>
              <a:rPr lang="fr-FR" dirty="0" err="1" smtClean="0"/>
              <a:t>sérotype</a:t>
            </a:r>
            <a:r>
              <a:rPr lang="fr-FR" dirty="0" smtClean="0"/>
              <a:t> par </a:t>
            </a:r>
            <a:r>
              <a:rPr lang="fr-FR" dirty="0" err="1" smtClean="0"/>
              <a:t>séroneutralisation</a:t>
            </a:r>
            <a:r>
              <a:rPr lang="fr-FR" dirty="0" smtClean="0"/>
              <a:t> de l’ECP.</a:t>
            </a:r>
          </a:p>
          <a:p>
            <a:pPr>
              <a:buNone/>
            </a:pPr>
            <a:r>
              <a:rPr lang="fr-FR" dirty="0" smtClean="0"/>
              <a:t> </a:t>
            </a:r>
          </a:p>
        </p:txBody>
      </p:sp>
      <p:pic>
        <p:nvPicPr>
          <p:cNvPr id="4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>
                <a:solidFill>
                  <a:schemeClr val="bg2">
                    <a:lumMod val="10000"/>
                  </a:schemeClr>
                </a:solidFill>
              </a:rPr>
              <a:t>1-poliovirus</a:t>
            </a:r>
            <a:endParaRPr lang="fr-FR" u="sng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fr-FR" sz="2400" dirty="0" smtClean="0"/>
              <a:t>* 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Détection du génome viral par RT-PCR </a:t>
            </a:r>
            <a:r>
              <a:rPr lang="fr-FR" sz="2400" dirty="0" smtClean="0"/>
              <a:t>(amorces hybridant la RNC 5’).</a:t>
            </a:r>
            <a:endParaRPr lang="fr-FR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fr-FR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</a:rPr>
              <a:t>Diagnostic </a:t>
            </a:r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</a:rPr>
              <a:t>indirect: </a:t>
            </a:r>
          </a:p>
          <a:p>
            <a:pPr>
              <a:buNone/>
            </a:pPr>
            <a:r>
              <a:rPr lang="fr-FR" dirty="0" smtClean="0"/>
              <a:t>mise en évidence des anticorps neutralisants par </a:t>
            </a:r>
            <a:r>
              <a:rPr lang="fr-FR" dirty="0" err="1" smtClean="0"/>
              <a:t>séroneutralisation</a:t>
            </a:r>
            <a:r>
              <a:rPr lang="fr-FR" dirty="0" smtClean="0"/>
              <a:t> (intérêt limité dans l’évaluation de l’immunité post-vaccinale)</a:t>
            </a:r>
          </a:p>
          <a:p>
            <a:endParaRPr lang="fr-FR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>
                <a:solidFill>
                  <a:schemeClr val="bg2">
                    <a:lumMod val="10000"/>
                  </a:schemeClr>
                </a:solidFill>
              </a:rPr>
              <a:t>1-poliovirus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b="1" u="sng" dirty="0" smtClean="0"/>
              <a:t> </a:t>
            </a:r>
            <a:r>
              <a:rPr lang="fr-FR" sz="2400" b="1" u="sng" dirty="0" smtClean="0">
                <a:solidFill>
                  <a:schemeClr val="tx2">
                    <a:lumMod val="50000"/>
                  </a:schemeClr>
                </a:solidFill>
              </a:rPr>
              <a:t>D-Traitement :</a:t>
            </a:r>
          </a:p>
          <a:p>
            <a:pPr>
              <a:buNone/>
            </a:pPr>
            <a:r>
              <a:rPr lang="fr-FR" dirty="0" smtClean="0"/>
              <a:t> - Placer des attelles.</a:t>
            </a:r>
          </a:p>
          <a:p>
            <a:pPr>
              <a:buNone/>
            </a:pPr>
            <a:r>
              <a:rPr lang="fr-FR" dirty="0" smtClean="0"/>
              <a:t> -  Ventilation assistée en cas d’atteinte respiratoire.</a:t>
            </a:r>
          </a:p>
          <a:p>
            <a:pPr>
              <a:buNone/>
            </a:pPr>
            <a:r>
              <a:rPr lang="fr-FR" dirty="0" smtClean="0"/>
              <a:t> - Le PLECONARIL : empêche la décapsidation du virus. </a:t>
            </a:r>
          </a:p>
          <a:p>
            <a:pPr>
              <a:buNone/>
            </a:pPr>
            <a:r>
              <a:rPr lang="fr-FR" dirty="0" smtClean="0"/>
              <a:t> </a:t>
            </a:r>
          </a:p>
          <a:p>
            <a:endParaRPr lang="fr-FR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>
                <a:solidFill>
                  <a:schemeClr val="bg2">
                    <a:lumMod val="10000"/>
                  </a:schemeClr>
                </a:solidFill>
              </a:rPr>
              <a:t>1-Le poliovirus </a:t>
            </a:r>
            <a:endParaRPr lang="fr-FR" u="sng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b="1" u="sng" dirty="0" smtClean="0">
                <a:solidFill>
                  <a:schemeClr val="tx2">
                    <a:lumMod val="50000"/>
                  </a:schemeClr>
                </a:solidFill>
              </a:rPr>
              <a:t>E-Prévention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fr-FR" dirty="0" smtClean="0"/>
              <a:t>:</a:t>
            </a:r>
          </a:p>
          <a:p>
            <a:pPr>
              <a:buNone/>
            </a:pPr>
            <a:r>
              <a:rPr lang="fr-FR" dirty="0" smtClean="0"/>
              <a:t>  </a:t>
            </a:r>
            <a:r>
              <a:rPr lang="fr-FR" b="1" dirty="0" smtClean="0"/>
              <a:t>Vaccin inactivé : Vaccin SALK</a:t>
            </a:r>
            <a:r>
              <a:rPr lang="fr-FR" dirty="0" smtClean="0"/>
              <a:t> (1953)</a:t>
            </a:r>
          </a:p>
          <a:p>
            <a:pPr>
              <a:buNone/>
            </a:pPr>
            <a:r>
              <a:rPr lang="fr-FR" dirty="0" smtClean="0"/>
              <a:t>- Préparé à partir du virus sauvage inactivé par la </a:t>
            </a:r>
            <a:r>
              <a:rPr lang="fr-FR" dirty="0" err="1" smtClean="0"/>
              <a:t>betapropiolactone</a:t>
            </a:r>
            <a:r>
              <a:rPr lang="fr-FR" dirty="0" smtClean="0"/>
              <a:t>.</a:t>
            </a:r>
          </a:p>
          <a:p>
            <a:pPr>
              <a:buNone/>
            </a:pPr>
            <a:r>
              <a:rPr lang="fr-FR" dirty="0" smtClean="0"/>
              <a:t>- Contient les trois </a:t>
            </a:r>
            <a:r>
              <a:rPr lang="fr-FR" dirty="0" err="1" smtClean="0"/>
              <a:t>sérotypes</a:t>
            </a:r>
            <a:r>
              <a:rPr lang="fr-FR" dirty="0" smtClean="0"/>
              <a:t> : Poliovirus 1,2 et3.</a:t>
            </a:r>
          </a:p>
          <a:p>
            <a:pPr>
              <a:buNone/>
            </a:pPr>
            <a:r>
              <a:rPr lang="fr-FR" dirty="0" smtClean="0"/>
              <a:t>- Administré par voie parentérale.</a:t>
            </a:r>
          </a:p>
          <a:p>
            <a:pPr>
              <a:buNone/>
            </a:pPr>
            <a:r>
              <a:rPr lang="fr-FR" dirty="0" smtClean="0"/>
              <a:t>- Donne une faible immunité intestinale. </a:t>
            </a:r>
          </a:p>
          <a:p>
            <a:endParaRPr lang="fr-FR" dirty="0" smtClean="0"/>
          </a:p>
          <a:p>
            <a:pPr>
              <a:buNone/>
            </a:pPr>
            <a:r>
              <a:rPr lang="fr-FR" b="1" dirty="0" smtClean="0"/>
              <a:t>Vaccin vivant atténué : Vaccin SABIN</a:t>
            </a:r>
            <a:r>
              <a:rPr lang="fr-FR" dirty="0" smtClean="0"/>
              <a:t> (1955) </a:t>
            </a:r>
          </a:p>
          <a:p>
            <a:pPr>
              <a:buNone/>
            </a:pPr>
            <a:r>
              <a:rPr lang="fr-FR" dirty="0" smtClean="0"/>
              <a:t> - Contient les souches poliovirus 1,2 et3 ayant perdu leur </a:t>
            </a:r>
            <a:r>
              <a:rPr lang="fr-FR" dirty="0" err="1" smtClean="0"/>
              <a:t>neurovirulence</a:t>
            </a:r>
            <a:r>
              <a:rPr lang="fr-FR" dirty="0" smtClean="0"/>
              <a:t>.</a:t>
            </a:r>
          </a:p>
          <a:p>
            <a:pPr>
              <a:buNone/>
            </a:pPr>
            <a:r>
              <a:rPr lang="fr-FR" dirty="0" smtClean="0"/>
              <a:t>-  Administré par </a:t>
            </a:r>
            <a:r>
              <a:rPr lang="fr-FR" b="1" dirty="0" smtClean="0"/>
              <a:t>voie orale</a:t>
            </a:r>
            <a:r>
              <a:rPr lang="fr-FR" dirty="0" smtClean="0"/>
              <a:t>.</a:t>
            </a:r>
          </a:p>
          <a:p>
            <a:pPr>
              <a:buNone/>
            </a:pPr>
            <a:r>
              <a:rPr lang="fr-FR" dirty="0" smtClean="0"/>
              <a:t>- La réversion  de la souche vaccinale en souche sauvage est possible à l’origine d’accidents paralytiques.</a:t>
            </a:r>
          </a:p>
          <a:p>
            <a:endParaRPr lang="fr-FR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>
                <a:solidFill>
                  <a:schemeClr val="bg2">
                    <a:lumMod val="10000"/>
                  </a:schemeClr>
                </a:solidFill>
              </a:rPr>
              <a:t>1-poliovirus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u="sng" dirty="0" smtClean="0">
                <a:solidFill>
                  <a:schemeClr val="bg2">
                    <a:lumMod val="10000"/>
                  </a:schemeClr>
                </a:solidFill>
              </a:rPr>
              <a:t>Surveillance de la paralysie flasque aiguë (PFA)</a:t>
            </a:r>
          </a:p>
          <a:p>
            <a:r>
              <a:rPr lang="fr-FR" dirty="0" smtClean="0"/>
              <a:t>La surveillance nationale de la paralysie flasque aiguë (PFA) est la méthode de référence pour détecter les cas de poliomyélite. Elle comporte quatre étapes:</a:t>
            </a:r>
          </a:p>
          <a:p>
            <a:r>
              <a:rPr lang="fr-FR" dirty="0" smtClean="0"/>
              <a:t>détecter et notifier les enfants atteints de paralysie flasque aiguë (PFA); </a:t>
            </a:r>
          </a:p>
          <a:p>
            <a:r>
              <a:rPr lang="fr-FR" dirty="0" smtClean="0"/>
              <a:t>transporter les échantillons de selles pour analyse; </a:t>
            </a:r>
          </a:p>
          <a:p>
            <a:r>
              <a:rPr lang="fr-FR" dirty="0" smtClean="0"/>
              <a:t>isoler et identifier le poliovirus au laboratoire; </a:t>
            </a:r>
          </a:p>
          <a:p>
            <a:r>
              <a:rPr lang="fr-FR" dirty="0" smtClean="0"/>
              <a:t>cartographier le virus pour déterminer l’origine de la souche.</a:t>
            </a:r>
          </a:p>
          <a:p>
            <a:endParaRPr lang="fr-FR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>
                <a:solidFill>
                  <a:schemeClr val="bg2">
                    <a:lumMod val="10000"/>
                  </a:schemeClr>
                </a:solidFill>
              </a:rPr>
              <a:t>1-poliovirus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programme d’éradication de la poliomyélite en Algérie a été mis en œuvre </a:t>
            </a:r>
            <a:r>
              <a:rPr lang="fr-FR" dirty="0" smtClean="0"/>
              <a:t>en 1993. </a:t>
            </a:r>
            <a:r>
              <a:rPr lang="fr-FR" dirty="0" smtClean="0"/>
              <a:t>Le programme national s’est fixé 2 objectifs</a:t>
            </a:r>
            <a:r>
              <a:rPr lang="fr-FR" dirty="0" smtClean="0"/>
              <a:t>.</a:t>
            </a:r>
          </a:p>
          <a:p>
            <a:r>
              <a:rPr lang="fr-FR" dirty="0" smtClean="0"/>
              <a:t> </a:t>
            </a:r>
            <a:r>
              <a:rPr lang="fr-FR" dirty="0" smtClean="0"/>
              <a:t>Le premier est de maintenir le pays Polio free ou libre de tout cas de poliomyélite, le second est celui de l’atteinte des indicateurs de surveillance standards de l’OMS.</a:t>
            </a:r>
            <a:endParaRPr lang="fr-FR" dirty="0"/>
          </a:p>
        </p:txBody>
      </p:sp>
      <p:pic>
        <p:nvPicPr>
          <p:cNvPr id="6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2-entérovirus non polio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500174"/>
            <a:ext cx="7239000" cy="48463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b="1" u="sng" dirty="0" smtClean="0">
                <a:solidFill>
                  <a:schemeClr val="tx2">
                    <a:lumMod val="50000"/>
                  </a:schemeClr>
                </a:solidFill>
              </a:rPr>
              <a:t>A- Epidémiologie :</a:t>
            </a:r>
            <a:endParaRPr lang="fr-FR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fr-FR" dirty="0" smtClean="0"/>
              <a:t>- Réservoir : Humain.</a:t>
            </a:r>
          </a:p>
          <a:p>
            <a:pPr>
              <a:buNone/>
            </a:pPr>
            <a:r>
              <a:rPr lang="fr-FR" dirty="0" smtClean="0"/>
              <a:t>- Transmission : peut être </a:t>
            </a:r>
            <a:r>
              <a:rPr lang="fr-FR" dirty="0" err="1" smtClean="0"/>
              <a:t>orofécale</a:t>
            </a:r>
            <a:r>
              <a:rPr lang="fr-FR" dirty="0" smtClean="0"/>
              <a:t>, aérienne ou conjonctivale (épidémies spectaculaires de conjonctivite à Entérovirus 68 et 71).</a:t>
            </a:r>
          </a:p>
          <a:p>
            <a:pPr>
              <a:buNone/>
            </a:pPr>
            <a:r>
              <a:rPr lang="fr-FR" dirty="0" smtClean="0"/>
              <a:t> </a:t>
            </a:r>
          </a:p>
          <a:p>
            <a:pPr>
              <a:buNone/>
            </a:pPr>
            <a:r>
              <a:rPr lang="fr-FR" b="1" u="sng" dirty="0" smtClean="0">
                <a:solidFill>
                  <a:schemeClr val="tx2">
                    <a:lumMod val="50000"/>
                  </a:schemeClr>
                </a:solidFill>
              </a:rPr>
              <a:t>B- Physiopathologie :</a:t>
            </a:r>
            <a:endParaRPr lang="fr-FR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fr-FR" dirty="0" smtClean="0"/>
              <a:t>Est le même que celle des poliovirus.</a:t>
            </a:r>
          </a:p>
          <a:p>
            <a:pPr>
              <a:buNone/>
            </a:pPr>
            <a:r>
              <a:rPr lang="fr-FR" dirty="0" smtClean="0"/>
              <a:t>Remarque : l’Entérovirus 70 se transmet directement à la conjonctive  par les doigts ou les instruments d’ophtalmologie contaminés.</a:t>
            </a:r>
          </a:p>
        </p:txBody>
      </p:sp>
      <p:pic>
        <p:nvPicPr>
          <p:cNvPr id="4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u="sng" dirty="0" smtClean="0">
                <a:solidFill>
                  <a:schemeClr val="bg2">
                    <a:lumMod val="10000"/>
                  </a:schemeClr>
                </a:solidFill>
              </a:rPr>
              <a:t>Les objectifs d’apprentissage</a:t>
            </a:r>
            <a:endParaRPr lang="fr-FR" u="sng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Établir des mesures préventives contre les infections à entérovirus en se basant sur les propriétés physicochimiques de ces derniers </a:t>
            </a:r>
          </a:p>
          <a:p>
            <a:r>
              <a:rPr lang="fr-FR" dirty="0" smtClean="0"/>
              <a:t>Évoquer la poliomyélite devant toute paralysie flasque </a:t>
            </a:r>
          </a:p>
          <a:p>
            <a:r>
              <a:rPr lang="fr-FR" dirty="0" smtClean="0"/>
              <a:t>Suspecter l’origine virale de certaines infections courantes surtout en absence de preuves bactériologiques </a:t>
            </a:r>
          </a:p>
          <a:p>
            <a:r>
              <a:rPr lang="fr-FR" dirty="0" smtClean="0"/>
              <a:t>Maitriser la prise en charge des infections à entérovirus </a:t>
            </a:r>
            <a:endParaRPr lang="fr-FR" dirty="0"/>
          </a:p>
        </p:txBody>
      </p:sp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>
                <a:solidFill>
                  <a:schemeClr val="bg2">
                    <a:lumMod val="10000"/>
                  </a:schemeClr>
                </a:solidFill>
              </a:rPr>
              <a:t>2-entérovirus non polio </a:t>
            </a:r>
            <a:endParaRPr lang="fr-FR" u="sng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fr-FR" b="1" u="sng" dirty="0" smtClean="0">
                <a:solidFill>
                  <a:schemeClr val="tx2">
                    <a:lumMod val="50000"/>
                  </a:schemeClr>
                </a:solidFill>
              </a:rPr>
              <a:t>C- Pouvoir pathogène :</a:t>
            </a:r>
            <a:endParaRPr lang="fr-FR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fr-FR" b="1" dirty="0" smtClean="0"/>
              <a:t>C-1-Infections non spécifiques (manifestations neurologiques) :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   - Méningites lymphocytaires.</a:t>
            </a:r>
          </a:p>
          <a:p>
            <a:pPr>
              <a:buNone/>
            </a:pPr>
            <a:r>
              <a:rPr lang="fr-FR" dirty="0" smtClean="0"/>
              <a:t>   - Encéphalites.</a:t>
            </a:r>
          </a:p>
          <a:p>
            <a:pPr>
              <a:buNone/>
            </a:pPr>
            <a:r>
              <a:rPr lang="fr-FR" dirty="0" smtClean="0"/>
              <a:t>     </a:t>
            </a:r>
          </a:p>
          <a:p>
            <a:pPr>
              <a:buNone/>
            </a:pPr>
            <a:r>
              <a:rPr lang="fr-FR" b="1" dirty="0" smtClean="0"/>
              <a:t>C-2- Manifestations spécifiques :</a:t>
            </a:r>
          </a:p>
          <a:p>
            <a:pPr>
              <a:buNone/>
            </a:pPr>
            <a:r>
              <a:rPr lang="fr-FR" dirty="0" smtClean="0"/>
              <a:t>   - </a:t>
            </a:r>
            <a:r>
              <a:rPr lang="fr-FR" dirty="0" err="1" smtClean="0"/>
              <a:t>Coxsackies</a:t>
            </a:r>
            <a:r>
              <a:rPr lang="fr-FR" dirty="0" smtClean="0"/>
              <a:t> virus A : conjonctivite hémorragique et </a:t>
            </a:r>
            <a:r>
              <a:rPr lang="fr-FR" dirty="0" err="1" smtClean="0"/>
              <a:t>herpangine</a:t>
            </a:r>
            <a:r>
              <a:rPr lang="fr-FR" dirty="0" smtClean="0"/>
              <a:t> </a:t>
            </a:r>
          </a:p>
          <a:p>
            <a:pPr>
              <a:buNone/>
            </a:pPr>
            <a:r>
              <a:rPr lang="fr-FR" dirty="0" smtClean="0"/>
              <a:t>    - </a:t>
            </a:r>
            <a:r>
              <a:rPr lang="fr-FR" dirty="0" err="1" smtClean="0"/>
              <a:t>Coxsackies</a:t>
            </a:r>
            <a:r>
              <a:rPr lang="fr-FR" dirty="0" smtClean="0"/>
              <a:t> virus B : myocardite et péricardite.</a:t>
            </a:r>
          </a:p>
          <a:p>
            <a:pPr>
              <a:buNone/>
            </a:pPr>
            <a:r>
              <a:rPr lang="fr-FR" b="1" u="sng" dirty="0" smtClean="0">
                <a:solidFill>
                  <a:schemeClr val="tx2">
                    <a:lumMod val="50000"/>
                  </a:schemeClr>
                </a:solidFill>
              </a:rPr>
              <a:t>D-diagnostic virologique</a:t>
            </a:r>
            <a:r>
              <a:rPr lang="fr-FR" u="sng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fr-FR" dirty="0" smtClean="0"/>
              <a:t>idem que les poliovirus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Human</a:t>
            </a:r>
            <a:r>
              <a:rPr lang="fr-FR" dirty="0" smtClean="0"/>
              <a:t> Rhinovirus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>
                <a:solidFill>
                  <a:schemeClr val="bg2">
                    <a:lumMod val="10000"/>
                  </a:schemeClr>
                </a:solidFill>
              </a:rPr>
              <a:t>RHINOVIRUS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Caractéristiques, épidémiologie et pouvoir pathogène</a:t>
            </a:r>
          </a:p>
          <a:p>
            <a:r>
              <a:rPr lang="fr-FR" dirty="0" smtClean="0"/>
              <a:t>Ce virus appartient au genre des entérovirus et se distingue de ces derniers par sa sensibilité au PH acide et sa multiplication à 33°C</a:t>
            </a:r>
          </a:p>
          <a:p>
            <a:r>
              <a:rPr lang="fr-FR" dirty="0" smtClean="0"/>
              <a:t>Transmission par voie aérienne directe ou indirecte par le biais des objets contaminés</a:t>
            </a:r>
          </a:p>
          <a:p>
            <a:r>
              <a:rPr lang="fr-FR" dirty="0" smtClean="0"/>
              <a:t>Infection très fréquente de l’automne jusqu’à la fin du printemps </a:t>
            </a:r>
          </a:p>
          <a:p>
            <a:r>
              <a:rPr lang="fr-FR" dirty="0" smtClean="0"/>
              <a:t>Responsable de rhinites, rhume banal, OMA, </a:t>
            </a:r>
            <a:r>
              <a:rPr lang="fr-FR" dirty="0" smtClean="0"/>
              <a:t>sinusites Bronchiolite</a:t>
            </a:r>
            <a:r>
              <a:rPr lang="fr-FR" dirty="0" smtClean="0"/>
              <a:t>, bronchites et pneumonies chez le nourrisson </a:t>
            </a:r>
            <a:r>
              <a:rPr lang="fr-FR" dirty="0" smtClean="0"/>
              <a:t>et exacerbation d’asthme 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>
                <a:solidFill>
                  <a:schemeClr val="bg2">
                    <a:lumMod val="10000"/>
                  </a:schemeClr>
                </a:solidFill>
              </a:rPr>
              <a:t>RHINOVIRUS </a:t>
            </a:r>
            <a:endParaRPr lang="fr-FR" u="sng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dirty="0" smtClean="0">
                <a:solidFill>
                  <a:schemeClr val="tx2">
                    <a:lumMod val="50000"/>
                  </a:schemeClr>
                </a:solidFill>
              </a:rPr>
              <a:t>Le diagnostic: </a:t>
            </a:r>
          </a:p>
          <a:p>
            <a:pPr>
              <a:buNone/>
            </a:pPr>
            <a:r>
              <a:rPr lang="fr-FR" dirty="0" smtClean="0"/>
              <a:t>RT-PCR sur échantillons </a:t>
            </a:r>
            <a:r>
              <a:rPr lang="fr-FR" dirty="0" err="1" smtClean="0"/>
              <a:t>naso</a:t>
            </a:r>
            <a:r>
              <a:rPr lang="fr-FR" dirty="0" smtClean="0"/>
              <a:t>-pharyngé </a:t>
            </a:r>
          </a:p>
          <a:p>
            <a:pPr>
              <a:buNone/>
            </a:pPr>
            <a:r>
              <a:rPr lang="fr-FR" dirty="0" smtClean="0"/>
              <a:t>Culture sur MRC5 maintenue à 33°C</a:t>
            </a:r>
          </a:p>
          <a:p>
            <a:pPr>
              <a:buNone/>
            </a:pPr>
            <a:r>
              <a:rPr lang="fr-FR" dirty="0" smtClean="0"/>
              <a:t>Détection des antigènes viraux sur la cellule </a:t>
            </a:r>
          </a:p>
          <a:p>
            <a:pPr>
              <a:buNone/>
            </a:pPr>
            <a:r>
              <a:rPr lang="fr-FR" b="1" dirty="0" smtClean="0">
                <a:solidFill>
                  <a:schemeClr val="tx2">
                    <a:lumMod val="50000"/>
                  </a:schemeClr>
                </a:solidFill>
              </a:rPr>
              <a:t>Le Traitement: </a:t>
            </a:r>
          </a:p>
          <a:p>
            <a:pPr>
              <a:buNone/>
            </a:pPr>
            <a:r>
              <a:rPr lang="fr-FR" dirty="0" smtClean="0"/>
              <a:t>Symptomatique</a:t>
            </a:r>
          </a:p>
          <a:p>
            <a:pPr>
              <a:buNone/>
            </a:pPr>
            <a:r>
              <a:rPr lang="fr-FR" dirty="0" err="1" smtClean="0"/>
              <a:t>Pléconaril</a:t>
            </a:r>
            <a:r>
              <a:rPr lang="fr-FR" dirty="0" smtClean="0"/>
              <a:t> par voie nasale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>
                <a:solidFill>
                  <a:schemeClr val="bg2">
                    <a:lumMod val="10000"/>
                  </a:schemeClr>
                </a:solidFill>
              </a:rPr>
              <a:t>Références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Virologie humaine et zoonoses </a:t>
            </a:r>
            <a:r>
              <a:rPr lang="fr-FR" b="1" dirty="0" smtClean="0"/>
              <a:t> </a:t>
            </a:r>
            <a:r>
              <a:rPr lang="fr-FR" u="sng" dirty="0" smtClean="0">
                <a:hlinkClick r:id="rId2"/>
              </a:rPr>
              <a:t>Stéphane </a:t>
            </a:r>
            <a:r>
              <a:rPr lang="fr-FR" u="sng" dirty="0" err="1" smtClean="0">
                <a:hlinkClick r:id="rId2"/>
              </a:rPr>
              <a:t>Bertagnoli</a:t>
            </a:r>
            <a:r>
              <a:rPr lang="fr-FR" dirty="0" smtClean="0"/>
              <a:t>, </a:t>
            </a:r>
            <a:r>
              <a:rPr lang="fr-FR" dirty="0" smtClean="0">
                <a:hlinkClick r:id="rId3"/>
              </a:rPr>
              <a:t>Christophe Pasquier</a:t>
            </a:r>
            <a:r>
              <a:rPr lang="fr-FR" dirty="0" smtClean="0"/>
              <a:t>, </a:t>
            </a:r>
            <a:r>
              <a:rPr lang="fr-FR" dirty="0" smtClean="0">
                <a:hlinkClick r:id="rId4"/>
              </a:rPr>
              <a:t>Jacques </a:t>
            </a:r>
            <a:r>
              <a:rPr lang="fr-FR" dirty="0" err="1" smtClean="0">
                <a:hlinkClick r:id="rId4"/>
              </a:rPr>
              <a:t>Izopet</a:t>
            </a:r>
            <a:r>
              <a:rPr lang="fr-FR" dirty="0" smtClean="0"/>
              <a:t>, </a:t>
            </a:r>
            <a:r>
              <a:rPr lang="fr-FR" dirty="0" smtClean="0">
                <a:hlinkClick r:id="rId5"/>
              </a:rPr>
              <a:t>Daniel </a:t>
            </a:r>
            <a:r>
              <a:rPr lang="fr-FR" dirty="0" err="1" smtClean="0">
                <a:hlinkClick r:id="rId5"/>
              </a:rPr>
              <a:t>Dunia</a:t>
            </a:r>
            <a:endParaRPr lang="fr-FR" dirty="0" smtClean="0"/>
          </a:p>
          <a:p>
            <a:r>
              <a:rPr lang="fr-FR" dirty="0" err="1" smtClean="0"/>
              <a:t>Andréoletti</a:t>
            </a:r>
            <a:r>
              <a:rPr lang="fr-FR" dirty="0" smtClean="0"/>
              <a:t> L. Entérovirus. EMC (Elsevier Masson SAS, Paris), Maladies infectieuses, 8-056-A-10, 2010</a:t>
            </a:r>
            <a:r>
              <a:rPr lang="fr-FR" dirty="0" smtClean="0"/>
              <a:t>.</a:t>
            </a:r>
          </a:p>
          <a:p>
            <a:r>
              <a:rPr lang="fr-FR" dirty="0" smtClean="0">
                <a:hlinkClick r:id="rId6"/>
              </a:rPr>
              <a:t>http://</a:t>
            </a:r>
            <a:r>
              <a:rPr lang="fr-FR" dirty="0" smtClean="0">
                <a:hlinkClick r:id="rId6"/>
              </a:rPr>
              <a:t>www.microbes-edu.org/etudiant/hepatiteE.html</a:t>
            </a:r>
            <a:endParaRPr lang="fr-FR" dirty="0" smtClean="0"/>
          </a:p>
          <a:p>
            <a:r>
              <a:rPr lang="fr-FR" dirty="0" smtClean="0">
                <a:hlinkClick r:id="rId7"/>
              </a:rPr>
              <a:t>https://www.who.int/fr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>
                    <a:lumMod val="10000"/>
                  </a:schemeClr>
                </a:solidFill>
              </a:rPr>
              <a:t>Le plan </a:t>
            </a:r>
            <a:endParaRPr lang="fr-F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fr-FR" dirty="0" smtClean="0"/>
              <a:t>Historique et classification</a:t>
            </a:r>
          </a:p>
          <a:p>
            <a:r>
              <a:rPr lang="fr-FR" dirty="0" smtClean="0"/>
              <a:t>Structure et </a:t>
            </a:r>
            <a:r>
              <a:rPr lang="fr-FR" dirty="0" err="1" smtClean="0"/>
              <a:t>proriétés</a:t>
            </a:r>
            <a:r>
              <a:rPr lang="fr-FR" dirty="0" smtClean="0"/>
              <a:t> physico-chimiques </a:t>
            </a:r>
          </a:p>
          <a:p>
            <a:r>
              <a:rPr lang="fr-FR" dirty="0" smtClean="0"/>
              <a:t>Cycle de multiplication</a:t>
            </a:r>
          </a:p>
          <a:p>
            <a:r>
              <a:rPr lang="fr-FR" dirty="0" smtClean="0"/>
              <a:t>Le genre entérovirus:</a:t>
            </a:r>
          </a:p>
          <a:p>
            <a:pPr>
              <a:buNone/>
            </a:pPr>
            <a:r>
              <a:rPr lang="fr-FR" dirty="0" err="1" smtClean="0"/>
              <a:t>Human</a:t>
            </a:r>
            <a:r>
              <a:rPr lang="fr-FR" dirty="0" smtClean="0"/>
              <a:t> entérovirus</a:t>
            </a:r>
          </a:p>
          <a:p>
            <a:pPr>
              <a:buNone/>
            </a:pPr>
            <a:r>
              <a:rPr lang="fr-FR" dirty="0" smtClean="0"/>
              <a:t>1-Poliovirus: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Physiopathologie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Pouvoir pathogène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Diagnostic virologique 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Traitement 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Prévention </a:t>
            </a:r>
          </a:p>
        </p:txBody>
      </p:sp>
      <p:pic>
        <p:nvPicPr>
          <p:cNvPr id="4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>
                <a:solidFill>
                  <a:schemeClr val="bg2">
                    <a:lumMod val="10000"/>
                  </a:schemeClr>
                </a:solidFill>
              </a:rPr>
              <a:t>Le plan </a:t>
            </a:r>
            <a:endParaRPr lang="fr-FR" u="sng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fr-FR" dirty="0" smtClean="0"/>
              <a:t>2-Entérovirus non polio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Épidémiologie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Physiopathologie 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Pouvoir pathogène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Diagnostic </a:t>
            </a:r>
          </a:p>
          <a:p>
            <a:pPr>
              <a:buNone/>
            </a:pPr>
            <a:r>
              <a:rPr lang="fr-FR" dirty="0" err="1" smtClean="0"/>
              <a:t>Human</a:t>
            </a:r>
            <a:r>
              <a:rPr lang="fr-FR" dirty="0" smtClean="0"/>
              <a:t> rhinovirus 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Caractéristiques, épidémiologie et pouvoir pathogène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Diagnostic 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Traitement </a:t>
            </a:r>
          </a:p>
        </p:txBody>
      </p:sp>
      <p:pic>
        <p:nvPicPr>
          <p:cNvPr id="4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u="sng" dirty="0" smtClean="0">
                <a:solidFill>
                  <a:schemeClr val="bg2">
                    <a:lumMod val="10000"/>
                  </a:schemeClr>
                </a:solidFill>
              </a:rPr>
              <a:t>Historique et </a:t>
            </a:r>
            <a:r>
              <a:rPr lang="fr-FR" u="sng" dirty="0" smtClean="0">
                <a:solidFill>
                  <a:schemeClr val="bg2">
                    <a:lumMod val="10000"/>
                  </a:schemeClr>
                </a:solidFill>
              </a:rPr>
              <a:t>classification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dirty="0" smtClean="0"/>
          </a:p>
          <a:p>
            <a:r>
              <a:rPr lang="fr-FR" dirty="0" smtClean="0"/>
              <a:t>« pico » pour petit et « </a:t>
            </a:r>
            <a:r>
              <a:rPr lang="fr-FR" dirty="0" err="1" smtClean="0"/>
              <a:t>rna</a:t>
            </a:r>
            <a:r>
              <a:rPr lang="fr-FR" dirty="0" smtClean="0"/>
              <a:t> » pour acide ribonucléique [ARN]) qui sont les plus petits virus à ARN actuellement connus </a:t>
            </a:r>
          </a:p>
          <a:p>
            <a:r>
              <a:rPr lang="fr-FR" dirty="0" smtClean="0"/>
              <a:t> Les </a:t>
            </a:r>
            <a:r>
              <a:rPr lang="fr-FR" dirty="0" err="1" smtClean="0"/>
              <a:t>picornavirus</a:t>
            </a:r>
            <a:r>
              <a:rPr lang="fr-FR" dirty="0" smtClean="0"/>
              <a:t> sont divisés en </a:t>
            </a:r>
            <a:r>
              <a:rPr lang="fr-FR" dirty="0" smtClean="0"/>
              <a:t>plusieurs </a:t>
            </a:r>
            <a:r>
              <a:rPr lang="fr-FR" dirty="0" smtClean="0"/>
              <a:t> </a:t>
            </a:r>
            <a:r>
              <a:rPr lang="fr-FR" dirty="0" smtClean="0"/>
              <a:t>genres :entérovirus, </a:t>
            </a:r>
            <a:r>
              <a:rPr lang="fr-FR" dirty="0" err="1" smtClean="0"/>
              <a:t>cardiovirus</a:t>
            </a:r>
            <a:r>
              <a:rPr lang="fr-FR" dirty="0" smtClean="0"/>
              <a:t>, </a:t>
            </a:r>
            <a:r>
              <a:rPr lang="fr-FR" dirty="0" err="1" smtClean="0"/>
              <a:t>aphtovirus</a:t>
            </a:r>
            <a:r>
              <a:rPr lang="fr-FR" dirty="0" smtClean="0"/>
              <a:t>, </a:t>
            </a:r>
            <a:r>
              <a:rPr lang="fr-FR" dirty="0" err="1" smtClean="0"/>
              <a:t>hépatovirus</a:t>
            </a:r>
            <a:r>
              <a:rPr lang="fr-FR" dirty="0" smtClean="0"/>
              <a:t> et </a:t>
            </a:r>
            <a:r>
              <a:rPr lang="fr-FR" dirty="0" err="1" smtClean="0"/>
              <a:t>paréchovirus</a:t>
            </a:r>
            <a:r>
              <a:rPr lang="fr-FR" dirty="0" smtClean="0"/>
              <a:t>, et ils regroupent plus de 210 </a:t>
            </a:r>
            <a:r>
              <a:rPr lang="fr-FR" dirty="0" err="1" smtClean="0"/>
              <a:t>sérotypes</a:t>
            </a:r>
            <a:r>
              <a:rPr lang="fr-FR" dirty="0" smtClean="0"/>
              <a:t>, dont de nombreux sont pathogènes pour l’homme ou pour les animaux</a:t>
            </a:r>
            <a:endParaRPr lang="fr-FR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2" name="Son enregistré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Son enregistré">
            <a:hlinkClick r:id="" action="ppaction://media"/>
          </p:cNvPr>
          <p:cNvPicPr>
            <a:picLocks noRot="1" noChangeAspect="1"/>
          </p:cNvPicPr>
          <p:nvPr>
            <a:wavAudioFile r:embed="rId3" name="Son enregistré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8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u="sng" dirty="0" smtClean="0">
                <a:solidFill>
                  <a:schemeClr val="bg2">
                    <a:lumMod val="10000"/>
                  </a:schemeClr>
                </a:solidFill>
              </a:rPr>
              <a:t>structure et propriétés physico-chimiques  </a:t>
            </a:r>
            <a:endParaRPr lang="fr-FR" u="sng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342900" algn="just">
              <a:lnSpc>
                <a:spcPct val="90000"/>
              </a:lnSpc>
            </a:pPr>
            <a:r>
              <a:rPr lang="fr-FR" sz="2800" dirty="0" smtClean="0">
                <a:ea typeface="Calibri" pitchFamily="34" charset="0"/>
                <a:cs typeface="Calibri" pitchFamily="34" charset="0"/>
              </a:rPr>
              <a:t> 28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ea typeface="Calibri" pitchFamily="34" charset="0"/>
                <a:cs typeface="Calibri" pitchFamily="34" charset="0"/>
              </a:rPr>
              <a:t>à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ea typeface="Calibri" pitchFamily="34" charset="0"/>
                <a:cs typeface="Calibri" pitchFamily="34" charset="0"/>
              </a:rPr>
              <a:t>30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ea typeface="Calibri" pitchFamily="34" charset="0"/>
                <a:cs typeface="Calibri" pitchFamily="34" charset="0"/>
              </a:rPr>
              <a:t>nm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ea typeface="Calibri" pitchFamily="34" charset="0"/>
                <a:cs typeface="Calibri" pitchFamily="34" charset="0"/>
              </a:rPr>
              <a:t>de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ea typeface="Calibri" pitchFamily="34" charset="0"/>
                <a:cs typeface="Calibri" pitchFamily="34" charset="0"/>
              </a:rPr>
              <a:t>diamètre</a:t>
            </a:r>
          </a:p>
          <a:p>
            <a:pPr marL="355600" indent="-342900">
              <a:lnSpc>
                <a:spcPts val="3650"/>
              </a:lnSpc>
              <a:spcBef>
                <a:spcPts val="388"/>
              </a:spcBef>
            </a:pPr>
            <a:r>
              <a:rPr lang="fr-FR" sz="2800" dirty="0" smtClean="0">
                <a:ea typeface="Calibri" pitchFamily="34" charset="0"/>
                <a:cs typeface="Calibri" pitchFamily="34" charset="0"/>
              </a:rPr>
              <a:t>Le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ea typeface="Calibri" pitchFamily="34" charset="0"/>
                <a:cs typeface="Calibri" pitchFamily="34" charset="0"/>
              </a:rPr>
              <a:t>génome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ea typeface="Calibri" pitchFamily="34" charset="0"/>
                <a:cs typeface="Calibri" pitchFamily="34" charset="0"/>
              </a:rPr>
              <a:t>est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ea typeface="Calibri" pitchFamily="34" charset="0"/>
                <a:cs typeface="Calibri" pitchFamily="34" charset="0"/>
              </a:rPr>
              <a:t>un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ea typeface="Calibri" pitchFamily="34" charset="0"/>
                <a:cs typeface="Calibri" pitchFamily="34" charset="0"/>
              </a:rPr>
              <a:t>ARN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ea typeface="Calibri" pitchFamily="34" charset="0"/>
                <a:cs typeface="Calibri" pitchFamily="34" charset="0"/>
              </a:rPr>
              <a:t>linéaire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ea typeface="Calibri" pitchFamily="34" charset="0"/>
                <a:cs typeface="Calibri" pitchFamily="34" charset="0"/>
              </a:rPr>
              <a:t>monocaténaire de polarité positive </a:t>
            </a:r>
          </a:p>
          <a:p>
            <a:pPr marL="355600" indent="-342900">
              <a:lnSpc>
                <a:spcPct val="90000"/>
              </a:lnSpc>
              <a:spcBef>
                <a:spcPts val="775"/>
              </a:spcBef>
            </a:pPr>
            <a:r>
              <a:rPr lang="fr-FR" sz="2800" dirty="0" smtClean="0">
                <a:ea typeface="Calibri" pitchFamily="34" charset="0"/>
                <a:cs typeface="Calibri" pitchFamily="34" charset="0"/>
              </a:rPr>
              <a:t>La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ea typeface="Calibri" pitchFamily="34" charset="0"/>
                <a:cs typeface="Calibri" pitchFamily="34" charset="0"/>
              </a:rPr>
              <a:t>capside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ea typeface="Calibri" pitchFamily="34" charset="0"/>
                <a:cs typeface="Calibri" pitchFamily="34" charset="0"/>
              </a:rPr>
              <a:t>est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ea typeface="Calibri" pitchFamily="34" charset="0"/>
                <a:cs typeface="Calibri" pitchFamily="34" charset="0"/>
              </a:rPr>
              <a:t>de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ea typeface="Calibri" pitchFamily="34" charset="0"/>
                <a:cs typeface="Calibri" pitchFamily="34" charset="0"/>
              </a:rPr>
              <a:t>symétrie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ea typeface="Calibri" pitchFamily="34" charset="0"/>
                <a:cs typeface="Calibri" pitchFamily="34" charset="0"/>
              </a:rPr>
              <a:t>icosaédrique,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ea typeface="Calibri" pitchFamily="34" charset="0"/>
                <a:cs typeface="Calibri" pitchFamily="34" charset="0"/>
              </a:rPr>
              <a:t>formé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ea typeface="Calibri" pitchFamily="34" charset="0"/>
                <a:cs typeface="Calibri" pitchFamily="34" charset="0"/>
              </a:rPr>
              <a:t>de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ea typeface="Calibri" pitchFamily="34" charset="0"/>
                <a:cs typeface="Calibri" pitchFamily="34" charset="0"/>
              </a:rPr>
              <a:t>60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ea typeface="Calibri" pitchFamily="34" charset="0"/>
                <a:cs typeface="Calibri" pitchFamily="34" charset="0"/>
              </a:rPr>
              <a:t>protomères.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ea typeface="Calibri" pitchFamily="34" charset="0"/>
                <a:cs typeface="Calibri" pitchFamily="34" charset="0"/>
              </a:rPr>
              <a:t>Chaque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ea typeface="Calibri" pitchFamily="34" charset="0"/>
                <a:cs typeface="Calibri" pitchFamily="34" charset="0"/>
              </a:rPr>
              <a:t>protomère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ea typeface="Calibri" pitchFamily="34" charset="0"/>
                <a:cs typeface="Calibri" pitchFamily="34" charset="0"/>
              </a:rPr>
              <a:t>comprend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ea typeface="Calibri" pitchFamily="34" charset="0"/>
                <a:cs typeface="Calibri" pitchFamily="34" charset="0"/>
              </a:rPr>
              <a:t>4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ea typeface="Calibri" pitchFamily="34" charset="0"/>
                <a:cs typeface="Calibri" pitchFamily="34" charset="0"/>
              </a:rPr>
              <a:t>protéines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ea typeface="Calibri" pitchFamily="34" charset="0"/>
                <a:cs typeface="Calibri" pitchFamily="34" charset="0"/>
              </a:rPr>
              <a:t>VP1,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ea typeface="Calibri" pitchFamily="34" charset="0"/>
                <a:cs typeface="Calibri" pitchFamily="34" charset="0"/>
              </a:rPr>
              <a:t>VP2,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ea typeface="Calibri" pitchFamily="34" charset="0"/>
                <a:cs typeface="Calibri" pitchFamily="34" charset="0"/>
              </a:rPr>
              <a:t>VP3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ea typeface="Calibri" pitchFamily="34" charset="0"/>
                <a:cs typeface="Calibri" pitchFamily="34" charset="0"/>
              </a:rPr>
              <a:t>et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ea typeface="Calibri" pitchFamily="34" charset="0"/>
                <a:cs typeface="Calibri" pitchFamily="34" charset="0"/>
              </a:rPr>
              <a:t>VP4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ea typeface="Calibri" pitchFamily="34" charset="0"/>
                <a:cs typeface="Calibri" pitchFamily="34" charset="0"/>
              </a:rPr>
              <a:t>constituant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ea typeface="Calibri" pitchFamily="34" charset="0"/>
                <a:cs typeface="Calibri" pitchFamily="34" charset="0"/>
              </a:rPr>
              <a:t>différents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ea typeface="Calibri" pitchFamily="34" charset="0"/>
                <a:cs typeface="Calibri" pitchFamily="34" charset="0"/>
              </a:rPr>
              <a:t>sites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ea typeface="Calibri" pitchFamily="34" charset="0"/>
                <a:cs typeface="Calibri" pitchFamily="34" charset="0"/>
              </a:rPr>
              <a:t>antigéniques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ea typeface="Calibri" pitchFamily="34" charset="0"/>
                <a:cs typeface="Calibri" pitchFamily="34" charset="0"/>
              </a:rPr>
              <a:t>et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ea typeface="Calibri" pitchFamily="34" charset="0"/>
                <a:cs typeface="Calibri" pitchFamily="34" charset="0"/>
              </a:rPr>
              <a:t>reflètent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ea typeface="Calibri" pitchFamily="34" charset="0"/>
                <a:cs typeface="Calibri" pitchFamily="34" charset="0"/>
              </a:rPr>
              <a:t>la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ea typeface="Calibri" pitchFamily="34" charset="0"/>
                <a:cs typeface="Calibri" pitchFamily="34" charset="0"/>
              </a:rPr>
              <a:t>grande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ea typeface="Calibri" pitchFamily="34" charset="0"/>
                <a:cs typeface="Calibri" pitchFamily="34" charset="0"/>
              </a:rPr>
              <a:t>variabilité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ea typeface="Calibri" pitchFamily="34" charset="0"/>
                <a:cs typeface="Calibri" pitchFamily="34" charset="0"/>
              </a:rPr>
              <a:t>de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ea typeface="Calibri" pitchFamily="34" charset="0"/>
                <a:cs typeface="Calibri" pitchFamily="34" charset="0"/>
              </a:rPr>
              <a:t>ces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ea typeface="Calibri" pitchFamily="34" charset="0"/>
                <a:cs typeface="Calibri" pitchFamily="34" charset="0"/>
              </a:rPr>
              <a:t>virus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6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Son enregistré">
            <a:hlinkClick r:id="" action="ppaction://media"/>
          </p:cNvPr>
          <p:cNvPicPr>
            <a:picLocks noRot="1" noChangeAspect="1"/>
          </p:cNvPicPr>
          <p:nvPr>
            <a:wavAudioFile r:embed="rId2" name="Son enregistré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6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u="sng" dirty="0" smtClean="0">
                <a:solidFill>
                  <a:schemeClr val="bg2">
                    <a:lumMod val="10000"/>
                  </a:schemeClr>
                </a:solidFill>
              </a:rPr>
              <a:t>structure et propriétés physico-chimiques </a:t>
            </a:r>
            <a:endParaRPr lang="fr-FR" u="sng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ea typeface="Calibri" pitchFamily="34" charset="0"/>
                <a:cs typeface="Calibri" pitchFamily="34" charset="0"/>
              </a:rPr>
              <a:t>Ce sont des virus nus et donc résistants à l’alcool à 70°, à l’éther et au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ea typeface="Calibri" pitchFamily="34" charset="0"/>
                <a:cs typeface="Calibri" pitchFamily="34" charset="0"/>
              </a:rPr>
              <a:t>chloroforme.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fr-FR" sz="2800" dirty="0" smtClean="0">
                <a:ea typeface="Calibri" pitchFamily="34" charset="0"/>
                <a:cs typeface="Calibri" pitchFamily="34" charset="0"/>
              </a:rPr>
              <a:t>Les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ea typeface="Calibri" pitchFamily="34" charset="0"/>
                <a:cs typeface="Calibri" pitchFamily="34" charset="0"/>
              </a:rPr>
              <a:t>entérovirus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ea typeface="Calibri" pitchFamily="34" charset="0"/>
                <a:cs typeface="Calibri" pitchFamily="34" charset="0"/>
              </a:rPr>
              <a:t>résistent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ea typeface="Calibri" pitchFamily="34" charset="0"/>
                <a:cs typeface="Calibri" pitchFamily="34" charset="0"/>
              </a:rPr>
              <a:t>à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ea typeface="Calibri" pitchFamily="34" charset="0"/>
                <a:cs typeface="Calibri" pitchFamily="34" charset="0"/>
              </a:rPr>
              <a:t>l’acidité </a:t>
            </a:r>
          </a:p>
          <a:p>
            <a:r>
              <a:rPr lang="fr-FR" sz="2800" dirty="0" smtClean="0"/>
              <a:t>en revanche, inactivés par les oxydants (hypochlorite de sodium), le formol, la </a:t>
            </a:r>
            <a:r>
              <a:rPr lang="fr-FR" sz="2800" dirty="0" err="1" smtClean="0"/>
              <a:t>bêta-propionolactone,l’</a:t>
            </a:r>
            <a:r>
              <a:rPr lang="fr-FR" sz="2800" dirty="0" smtClean="0"/>
              <a:t>acide chlorhydrique 0,1N et les ultraviolets (UV)</a:t>
            </a:r>
            <a:endParaRPr lang="fr-FR" sz="2800" dirty="0"/>
          </a:p>
        </p:txBody>
      </p:sp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>
                <a:solidFill>
                  <a:schemeClr val="bg2">
                    <a:lumMod val="10000"/>
                  </a:schemeClr>
                </a:solidFill>
              </a:rPr>
              <a:t>Cycle de multiplication </a:t>
            </a:r>
            <a:endParaRPr lang="fr-FR" u="sng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Espace réservé du contenu 4" descr="unnamed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57224" y="1643050"/>
            <a:ext cx="6215106" cy="4429156"/>
          </a:xfrm>
        </p:spPr>
      </p:pic>
      <p:pic>
        <p:nvPicPr>
          <p:cNvPr id="4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>
                <a:solidFill>
                  <a:schemeClr val="bg2">
                    <a:lumMod val="10000"/>
                  </a:schemeClr>
                </a:solidFill>
              </a:rPr>
              <a:t>Le genre entérovirus  </a:t>
            </a:r>
            <a:endParaRPr lang="fr-FR" u="sng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dirty="0" err="1" smtClean="0">
                <a:solidFill>
                  <a:schemeClr val="tx2">
                    <a:lumMod val="50000"/>
                  </a:schemeClr>
                </a:solidFill>
              </a:rPr>
              <a:t>Human</a:t>
            </a:r>
            <a:r>
              <a:rPr lang="fr-FR" b="1" dirty="0" smtClean="0">
                <a:solidFill>
                  <a:schemeClr val="tx2">
                    <a:lumMod val="50000"/>
                  </a:schemeClr>
                </a:solidFill>
              </a:rPr>
              <a:t> entérovirus: </a:t>
            </a:r>
          </a:p>
          <a:p>
            <a:r>
              <a:rPr lang="fr-FR" b="1" dirty="0" smtClean="0"/>
              <a:t>Les poliovirus</a:t>
            </a:r>
            <a:r>
              <a:rPr lang="fr-FR" dirty="0" smtClean="0"/>
              <a:t> : avec 3 </a:t>
            </a:r>
            <a:r>
              <a:rPr lang="fr-FR" dirty="0" err="1" smtClean="0"/>
              <a:t>sérotypes</a:t>
            </a:r>
            <a:r>
              <a:rPr lang="fr-FR" dirty="0" smtClean="0"/>
              <a:t>.</a:t>
            </a:r>
          </a:p>
          <a:p>
            <a:r>
              <a:rPr lang="fr-FR" b="1" dirty="0" smtClean="0"/>
              <a:t>Les Entérovirus non polio</a:t>
            </a:r>
            <a:r>
              <a:rPr lang="fr-FR" dirty="0" smtClean="0"/>
              <a:t> : </a:t>
            </a:r>
          </a:p>
          <a:p>
            <a:pPr>
              <a:buNone/>
            </a:pPr>
            <a:r>
              <a:rPr lang="fr-FR" dirty="0" err="1" smtClean="0"/>
              <a:t>Coxsackievirus</a:t>
            </a:r>
            <a:r>
              <a:rPr lang="fr-FR" dirty="0" smtClean="0"/>
              <a:t> A et B.</a:t>
            </a:r>
          </a:p>
          <a:p>
            <a:pPr>
              <a:buNone/>
            </a:pPr>
            <a:r>
              <a:rPr lang="fr-FR" dirty="0" err="1" smtClean="0"/>
              <a:t>Echovirus</a:t>
            </a:r>
            <a:r>
              <a:rPr lang="fr-FR" dirty="0" smtClean="0"/>
              <a:t>.</a:t>
            </a:r>
          </a:p>
          <a:p>
            <a:pPr>
              <a:buNone/>
            </a:pPr>
            <a:r>
              <a:rPr lang="fr-FR" dirty="0" smtClean="0"/>
              <a:t>Entérovirus A,B,C et D</a:t>
            </a:r>
          </a:p>
          <a:p>
            <a:pPr>
              <a:buNone/>
            </a:pPr>
            <a:r>
              <a:rPr lang="fr-FR" b="1" dirty="0" err="1" smtClean="0">
                <a:solidFill>
                  <a:schemeClr val="tx2">
                    <a:lumMod val="50000"/>
                  </a:schemeClr>
                </a:solidFill>
              </a:rPr>
              <a:t>Human</a:t>
            </a:r>
            <a:r>
              <a:rPr lang="fr-FR" b="1" dirty="0" smtClean="0">
                <a:solidFill>
                  <a:schemeClr val="tx2">
                    <a:lumMod val="50000"/>
                  </a:schemeClr>
                </a:solidFill>
              </a:rPr>
              <a:t> rhinovirus 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1591</TotalTime>
  <Words>801</Words>
  <Application>Microsoft Office PowerPoint</Application>
  <PresentationFormat>Affichage à l'écran (4:3)</PresentationFormat>
  <Paragraphs>172</Paragraphs>
  <Slides>24</Slides>
  <Notes>7</Notes>
  <HiddenSlides>0</HiddenSlides>
  <MMClips>22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Opulent</vt:lpstr>
      <vt:lpstr>Picornaviridae</vt:lpstr>
      <vt:lpstr>Les objectifs d’apprentissage</vt:lpstr>
      <vt:lpstr>Le plan </vt:lpstr>
      <vt:lpstr>Le plan </vt:lpstr>
      <vt:lpstr>Historique et classification </vt:lpstr>
      <vt:lpstr>structure et propriétés physico-chimiques  </vt:lpstr>
      <vt:lpstr>structure et propriétés physico-chimiques </vt:lpstr>
      <vt:lpstr>Cycle de multiplication </vt:lpstr>
      <vt:lpstr>Le genre entérovirus  </vt:lpstr>
      <vt:lpstr>Human entérovirus </vt:lpstr>
      <vt:lpstr>1-poliovirus </vt:lpstr>
      <vt:lpstr>1-poliovirus</vt:lpstr>
      <vt:lpstr>1-poliovirus</vt:lpstr>
      <vt:lpstr>1-poliovirus</vt:lpstr>
      <vt:lpstr>1-poliovirus </vt:lpstr>
      <vt:lpstr>1-Le poliovirus </vt:lpstr>
      <vt:lpstr>1-poliovirus </vt:lpstr>
      <vt:lpstr>1-poliovirus </vt:lpstr>
      <vt:lpstr>2-entérovirus non polio </vt:lpstr>
      <vt:lpstr>2-entérovirus non polio </vt:lpstr>
      <vt:lpstr>Human Rhinovirus </vt:lpstr>
      <vt:lpstr>RHINOVIRUS </vt:lpstr>
      <vt:lpstr>RHINOVIRUS </vt:lpstr>
      <vt:lpstr>Références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Picornaviridae</dc:title>
  <dc:creator>MANAR</dc:creator>
  <cp:lastModifiedBy>MANAR</cp:lastModifiedBy>
  <cp:revision>3</cp:revision>
  <dcterms:created xsi:type="dcterms:W3CDTF">2020-04-03T15:41:37Z</dcterms:created>
  <dcterms:modified xsi:type="dcterms:W3CDTF">2020-04-05T14:41:52Z</dcterms:modified>
</cp:coreProperties>
</file>