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1CE1C-A18B-4135-9115-C85D6C12F9D6}" type="datetimeFigureOut">
              <a:rPr lang="fr-FR" smtClean="0"/>
              <a:pPr/>
              <a:t>02/05/2018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070C4-7B68-4D5C-9232-26E335F0DB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882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02/05/2018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1399625" y="2622403"/>
            <a:ext cx="6672837" cy="1512887"/>
          </a:xfrm>
          <a:prstGeom prst="roundRect">
            <a:avLst>
              <a:gd name="adj" fmla="val 16667"/>
            </a:avLst>
          </a:prstGeom>
          <a:solidFill>
            <a:srgbClr val="0070C0">
              <a:alpha val="60000"/>
            </a:srgb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 Unicode MS" pitchFamily="34" charset="-128"/>
              </a:rPr>
              <a:t>Papillomavirus</a:t>
            </a:r>
            <a:endParaRPr lang="fr-FR" sz="32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38" y="285728"/>
            <a:ext cx="6858048" cy="928694"/>
          </a:xfrm>
          <a:prstGeom prst="rect">
            <a:avLst/>
          </a:prstGeom>
          <a:solidFill>
            <a:schemeClr val="accent4">
              <a:lumMod val="75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 Unicode MS" pitchFamily="34" charset="-128"/>
              </a:rPr>
              <a:t>République Algérienne  Démocratique  Et  Populaire</a:t>
            </a:r>
          </a:p>
          <a:p>
            <a:pPr algn="ctr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 Unicode MS" pitchFamily="34" charset="-128"/>
              </a:rPr>
              <a:t>    Ministère  De  la Santé, la population et la réforme hospitalière</a:t>
            </a:r>
          </a:p>
          <a:p>
            <a:pPr algn="ctr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 Unicode MS" pitchFamily="34" charset="-128"/>
              </a:rPr>
              <a:t>   Faculté de médecine de Laghouat</a:t>
            </a:r>
            <a:endParaRPr lang="fr-FR" sz="16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2050" name="AutoShape 2" descr="data:image/jpeg;base64,/9j/4AAQSkZJRgABAQAAAQABAAD/2wCEAAkGBhQSERQUEhMUFBQUFhUYFxQXFBUUGhQaFRYXGBgWIRQXHCYeGRkkGRcWHy8gIycqLy0sFx4xNTAsNScrLCoBCQoKDgwOGg8PGiwkHyQvLC0yLzQsNDM1MTQ0MykvNTQvLzU0LDUqNSkpLCw0LTUvLzUsLCwvLCwvKyoqLDQsLP/AABEIALQAlgMBIgACEQEDEQH/xAAcAAEAAgMBAQEAAAAAAAAAAAAABwgBBQYEAwL/xABJEAABAwIDBQUDBQwIBwAAAAABAAIDBBEFEiEGBxMxQSJRYXGBMkKRFFKCobEjNUNic3STsrPB0dIVMzREU3KDkhckJaLCw/D/xAAaAQEAAwEBAQAAAAAAAAAAAAAAAwQFAgYB/8QAMREAAgIBAgMFBgYDAAAAAAAAAAECAxEEIRIxQQUiUWFxEzKBkcHwI6Gx0eHxFBUz/9oADAMBAAIRAxEAPwCcUREAREQBEWCUBlFi6FyAiXe5t/LDJ8kpnmMhodLI02d2tWsB5t7NiSO8DoVFEWKTNeHtlla8G+YSPDr/AOa911++HCHxYi+Qg5J2tcx3QlrQ1zb94I5dxC4Zet0VdcaI8K5rcyrpSc3knzdTty+uifFObzQgHPy4jDoCQPeBFj33B7134UObiMKfnqKggiPKImm3tOzZnW77AD/cFMd157XQhC+ShyNCltwTZlFi6yqZKEREAREQBERAcm7enhoJBqm6Gx7EvT6K+J3uYb/jn9FJ/Bclt7uhkfK6ehDTnJc+AkNIcdSWk6WJ902sTppyj7FNiaymjdLPTvjjaQC4llruNhycSfRbVOk0lqTU3nwyv2Kc7bYvkTa7e9hoH9e4+HCk/gvg/fPhw/CSHyid+9V9KK2uyqfF/P8Agi/ypk8zb8KEey2d3lGG/rOWixXf0SLU1LY/Olfe30GfzKI0UkezaI9M/E5epmzpcT3kYhOSXVL2D5sf3MD/AG6/WvfspvPqqednGmfNASBIx5zWadC4E6hw5+PLy4tFaenqceHhWPQiVkk85LNbY0ENTQTF7WyNEMkjHc7ERuc17XD7R3qu+zdI2Wspo3i7JJ4WOFyLtfI1rhcctCuj3dYjM988BlkMRo6q0Ze4sByAAhvIc+i0Ox33wo/zmn/asVLTUy08bIZz1/UnsmpuLwWFxzE4cMoXPYxrWRNtHGOyC46Nb6uOp7rlQHX7f18ry51VKLm+VjjG1vgGt5BebafFZpaiUSyyPDJZQ0OeXBoD3DQHQaaLULvSaKNUcy3bObrnJ4WyOxwbexX051lE7fmzDN/3Czh8V22H7+oiPu9LI098b2vHn2spHlqoXWVLZoqLN3H5bHMb5x6k+Rb7aA8+O3ziv9hXobvlw4/hJB5xPVe0Vf8A1dHn8zv/ACpliv8Ai7hv+Of0Un8qyze1hp/vFvOOT+VVzXUU+7TEX2y0r7OAIcXRgWIuDfOop9naaHvSa+K/Y7jqLHyRNLd6eHHlUj9HKf8AwRand9uvbRh0lTklne3LltmZG24JAv7RJAubdLDvJZVi00ZYjxNeOV+xZj7RrLwSEtfj2Cx1cD4JQSyQWNtCDzDge8EArYIqibi8olayQdXbiqprzwpoXsvoXZmG3iLEX8io7rqN0Uj43izo3Oa4eLSQfTRW0IXDbabqYa6QzMeYJjbM4NzNksLAltx2vEHzutnS9py4sXcvEqWaZY7hX1FLVFuEdmHGqhk6hkZzHwu42HnYr4bxd1HBY2ahY5zGNDZIhdz+z+FHV2ntfHvtpLX0SmoJ8ys6JpZwRWiyQhV4hOu3Y/2qb8zqv1QtZsN98aP84h/WC2m65hNXKBrekqh8WhazYX740f5eH9YKnPnZ6L6ky5R9TX43/aZ/y037Ry8S92OD/mZ/y0v7Ry8VlZh7qIpc2YWV9aSkfK9rI2ue9xsGtBcT5AKYsB3KxuostUSypec2ZhvwdNGW5PHU+PI6XUN+proS43zO4VSnyIYW32Y2Ylr5uDDlDg1zyXEhoAsNSB1JCkD/AIByZv7WzLfnwnXt5Zrel1IWx2w8OHRlsV3PfbPK7m63IWGjWju+JPNU7+0q4w/DeWTV6eTfe5HAbO7jXiRr6yVhY0gmKO5L7e6XG1h32ufLmpgjZYW6Dov0iwb9RZe8zZehXGC2CIigOwiIgCIiALwYrjUFMzPPKyJvQvcBfwA5k+SzjmKtpqeWd/KJjnW77DQeZNh6qtEk1RiVW3M4yTzPDW3Ogv0HzWAfABXtJo/b5lJ4iiC23g2XMlbGducDkdeSFs7jzcKa9/pODSV+sDx/AZXtYyCGJxNm8WANBJ6Zjdov4kLhdod01bSs4gDZ2AdoxZi5viWEXI8Rf960WG4tBHTyxSUbJZX3yzmR7TFcWHZGmh16X63WpHS1Th+FOT9H/RXdkk+8l8iyc9DHHDJw2MYMj/Za1vunuCrpu8++VH+VZ9hUxbuMSkmwcGW5LWzMa483tYCGnxt7P0VD27sf9So/yrfsKi0cHCN0X0/k6teXBosZV4RBJrLDE/vL42O+shR5i+PYBE8tdBDK5pIPCgDgDfXtaNPoSttvjxKSLDSIyRxXtje4dGOBJF+l7BvqQoYxXFoJYYY4qNkMjLB0rXvcZdLeye869e4aKLQ6Z2R4m3jPR/qdXWcLwkiXcD3j4PHpE0U9+vyctv6sBK7nDMXhqGZ4JWSt72ODreBtyPgVA+Bboq2pj4hDIGkdkS5g53jkAu0edvJc/QYjUYdVEsJjlheWvbfR2U6sI95pt181JPQ02tqqeZL4nMbpR95bFpAsry4XXNmhjlZ7MjGvHk4Ar1LEaxsy6ERF8AREQBERAEREBoducIfU4fUQx+29nZHeWkODfXLb1VcMFxV9JUxTtHbhfmynS9tHNPdcFwPddWsIUfbebqI6wmanLYag6uBHYlPebatd+MOfUHmtTQaqFaddnJla+pyxKPNHRbMbaU1cwGGQB/vROID2H/L1HiNCvtiGx9HO7PNSwvf84xi58z1Vb8YwGoo5Ms8b4nA9l3Q+LXjQ+YK9NHtrXRABlXOAOhkLh8HXCsvs154qZ7ffVEa1HSaLMNgbHHlY0Na1pAa0AAC3IAclXDdk4f0pR6j2/wD1PXoZvVxIf3onzihd9rF8oN5Faxwc18QI5H5NTD62xgj4qXT6O6mM4vD4vN+fl5nE7oSae+xY2qpWSsLJGtexws5rgHAjuIK12G7JUdO7NDTQsd85rBcevMKKKXfPLIzh1IdHf8PTZWvb/pyhzXehHotZtHLXOidPFXy1dL7z2PewxX6SQg3j8+XjyVGGgtT4ZS4c/n9Cd3xe6WSX9qtuqahYTI8Pkt2YWkF7j5D2R4n6+SrnX1j6mofIReSaQuytHNz3aADzIAXpwPZqprX5aeJ0hv2n8mt8XSHQfb58lNewm6yKiIlmImqOht2Iv8oPM/jHXusrq9joIvfMn9/AhfHe/BHTbJ4Y6noqeF/tRxMa7zA1HodFtlgBZWBKTk231LyWNgiIuT6EREAREQBERAFghZRAc9t1jMVLRySzRslGjWxvAIe92jRY9OZJ7gVBZ2hopP67Dgx3V1NO+L4RPzMCkzftETQxEcmztv6seB9agteh7Npi6uLfLfiyhqJtSwSns5uvpa6HjM+V08Z9kyOhfntzIDWg5fE28LrQ4dshQVM7aenrpjI8uDc9LZpLWucRmzXGjT0Uz7E1jJcNpnR2y8FrSB0LG5XDzuCoS3Xtvi9N4OlJ/QyfxXNN1s/atya4eX5+PofZQiuHbmZ2t3ZVNAziuLJYbgGRl+zc2GZh1AJsLi4v3aLQYJjktJKJYXWI0c06tkaebHN95pHT96sHvKrWR4ZU57duMsaNNXP0ba/UHX6KrYrWiulqKn7ReXqRXQVcu6Wh2QxWKppIpYGNjY4axtAAY5ujm2HcQdeost0Ao/3IwkYcSb2dPKW+QDG/rNd9akFed1EFC2UV0ZoVvMUwiIoDsIiIAiIgCIiAIiIAiIgNNtds8K6lkpycpeLtda+V7Tdp8r8/AlVrxnApqSUxVEbmOHfyd4tdycPJWsJXHbw9rqSli4dRGyoe8dmnIa6/4ziQQxvjzPRaWg1VlcvZxjxJ9CtfVGS4m8EUbuMfroJSylidURuN5Ijowfj8TlGbe8Tbv8NrH/R+F1TKlk75ZWhx+SMLJOG57S0tdUizSBfoCfDquTxjbCedvDBbDTjlTwjhxgeIGrz4uJWcG2MqKhhlDWxU7Rd1RMeHG0d+Y6u9AVszqW85vhT2eOvr/G/mVVLpHc+m1220+IPBlIbG32Im3ytv119p3S5+peDAdnJ6yUR08Zcb6n3WDTtOdyAF/PzW3EmHUp0a/EJR1N6eAEdwH3R/rYeYUzbBbV0lXDlpmNgcwDNThrW5OlxlFnNv1HrZR3ah6ev8KG3305/M6hXxy7zNzs1gbaOmip2aiNti7lmcSS51vFxJW0RF5mTcm2zQSxsERF8PoREQBERAEREAREQBERAfiV+UEnkASfRVUxvGH1VRJPISXSOLvIe63wAbYeitXI24IOoIt8VWfbXY+TD6hzHNJicTwpLaPb0F/nAaEevJbPZMoKck+ZU1SeFjkd5um3eQSwtrKholLnOEcZF2MyOLczm8nOJB0OgAHXlrtg8dqJ8ayTTPkaeOwsJ7BazNlbwx2QARyAWp2C3mSYeOE9nFgLs2UGzoyfaLSdCDzsevUXW52JFBHX/Ko67U8QiCWLgvLpAezxHO4Z59/qrNsLIu12b5Xd2z/RHFxfCo/E+29vd9DTx/K6YCMZw18Q9ntXs5o93UatGmullH+zGNvpKqGZhN2PFx85p0c31bcfArrN6m1FXO5sU0DqeBpzNaTn4p6P4rey7S9g3TzWn2B2Mkr6lvZIgjcDLJyAAN8gPVxta3Tn0U9DcNN+O88/kRz3s7hZIFZWAFleWNMIiIAiIgCIiAIiIAiIgCIiALQba4jTQ0kj6xjZIuXDIDi9x9loB97x6c1v1Fm/mJ5p6ZwvkbK7N4Es7N/g4eqsaWtWXRi3jcjslwxbOAFHh1UfucktFIT/VyNNRESeQbIztjp7Q+Kzi27GtgvZjJgG5vuL87svfwiBJb6K9G6OWFuJxmYtHZeIy7lxCNPXLmt/Fbvd9A8Y/NxA8OHyo9oG9i+zTrrYg6FehstnVKSi9orO/0+2UYxUks9Wcfge1slODDI0T0zj26aTVvm0nWN47x1VhdlK2nmpIn0jWshI7LGtDchBs5pA5EEEH4qBd50sTsTnMOUtu3MW2sXhoD+X43PxupJ3GQvFFKTfK6c5b9bMaHEeF7D6J7lU18IzoVvJ7bev1JKG1NxJKREWCXgiIgCIiAIiIAiIgCIiAIiIAvDjOFxVML4p2h0bh2gdLdQb9COd+i9y8eLUHHgmhuW8WORmYdM7S2/wBa+xeGnyPj5EAYhT4VSyODHT1xDjlaHCGIDuMgBc/zaAPEL2naTFMRYY6Zjo4GtDTwyWANA5OqZHXItzBd11XOR4KKavjgr2mNjZWCXnqzNq4HqwjqOnipNwbjmsnZWBowsQPyABnyXh5hwyHDs5rX1vmv6L0tzjBKXvPGcv6Llkz4Ze3I4rCNiaYTMbW19PHmIHDifxXEnoZAMkethe559FP+HYfHBEyKJoZGwWa0cgP/ALqqzUez5q6x0FG1z2OkcGON+zHmsHuPQBvU/arO0VOI42MBuGNa0HvygC/1Kj2nnu5lny8CfT432PsiIsctBERAEREAREQBERAEREAREQBERAcltrBSzs4MtO6qm9yOJv3SO/vGXlEOt3HXuK4mk2fMbn0tJPFWRuGeXDJ3tzMsRfLNGSxsjSfaBFrC91L7IQ3kAB4CyiLd5GP6ervDj29ZWrS0037OeOUVn78Phv5lexd5eZ3GxraWJnBhgdSyaZ4ZG2kcQNXZzpKPxmkgX6LqAvw6EO5gGxuLi9iOvmvoqE5cUuInSwsBERcH0IiIAiIgCIiAIiIAiIgCIiAIiIAog3d/f6v/ANf9q1EV/S/87fQgs96PqS8FlEVAnCIiAIiIAiIgCIiA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eg;base64,/9j/4AAQSkZJRgABAQAAAQABAAD/2wCEAAkGBhQSERQUEhMUFBQUFhUYFxQXFBUUGhQaFRYXGBgWIRQXHCYeGRkkGRcWHy8gIycqLy0sFx4xNTAsNScrLCoBCQoKDgwOGg8PGiwkHyQvLC0yLzQsNDM1MTQ0MykvNTQvLzU0LDUqNSkpLCw0LTUvLzUsLCwvLCwvKyoqLDQsLP/AABEIALQAlgMBIgACEQEDEQH/xAAcAAEAAgMBAQEAAAAAAAAAAAAABwgBBQYEAwL/xABJEAABAwIDBQUDBQwIBwAAAAABAAIDBBEFEiEGBxMxQSJRYXGBMkKRFFKCobEjNUNic3STsrPB0dIVMzREU3KDkhckJaLCw/D/xAAaAQEAAwEBAQAAAAAAAAAAAAAAAwQFAgYB/8QAMREAAgIBAgMFBgYDAAAAAAAAAAECAxEEIRIxQQUiUWFxEzKBkcHwI6Gx0eHxFBUz/9oADAMBAAIRAxEAPwCcUREAREQBEWCUBlFi6FyAiXe5t/LDJ8kpnmMhodLI02d2tWsB5t7NiSO8DoVFEWKTNeHtlla8G+YSPDr/AOa911++HCHxYi+Qg5J2tcx3QlrQ1zb94I5dxC4Zet0VdcaI8K5rcyrpSc3knzdTty+uifFObzQgHPy4jDoCQPeBFj33B7134UObiMKfnqKggiPKImm3tOzZnW77AD/cFMd157XQhC+ShyNCltwTZlFi6yqZKEREAREQBERAcm7enhoJBqm6Gx7EvT6K+J3uYb/jn9FJ/Bclt7uhkfK6ehDTnJc+AkNIcdSWk6WJ902sTppyj7FNiaymjdLPTvjjaQC4llruNhycSfRbVOk0lqTU3nwyv2Kc7bYvkTa7e9hoH9e4+HCk/gvg/fPhw/CSHyid+9V9KK2uyqfF/P8Agi/ypk8zb8KEey2d3lGG/rOWixXf0SLU1LY/Olfe30GfzKI0UkezaI9M/E5epmzpcT3kYhOSXVL2D5sf3MD/AG6/WvfspvPqqednGmfNASBIx5zWadC4E6hw5+PLy4tFaenqceHhWPQiVkk85LNbY0ENTQTF7WyNEMkjHc7ERuc17XD7R3qu+zdI2Wspo3i7JJ4WOFyLtfI1rhcctCuj3dYjM988BlkMRo6q0Ze4sByAAhvIc+i0Ox33wo/zmn/asVLTUy08bIZz1/UnsmpuLwWFxzE4cMoXPYxrWRNtHGOyC46Nb6uOp7rlQHX7f18ry51VKLm+VjjG1vgGt5BebafFZpaiUSyyPDJZQ0OeXBoD3DQHQaaLULvSaKNUcy3bObrnJ4WyOxwbexX051lE7fmzDN/3Czh8V22H7+oiPu9LI098b2vHn2spHlqoXWVLZoqLN3H5bHMb5x6k+Rb7aA8+O3ziv9hXobvlw4/hJB5xPVe0Vf8A1dHn8zv/ACpliv8Ai7hv+Of0Un8qyze1hp/vFvOOT+VVzXUU+7TEX2y0r7OAIcXRgWIuDfOop9naaHvSa+K/Y7jqLHyRNLd6eHHlUj9HKf8AwRand9uvbRh0lTklne3LltmZG24JAv7RJAubdLDvJZVi00ZYjxNeOV+xZj7RrLwSEtfj2Cx1cD4JQSyQWNtCDzDge8EArYIqibi8olayQdXbiqprzwpoXsvoXZmG3iLEX8io7rqN0Uj43izo3Oa4eLSQfTRW0IXDbabqYa6QzMeYJjbM4NzNksLAltx2vEHzutnS9py4sXcvEqWaZY7hX1FLVFuEdmHGqhk6hkZzHwu42HnYr4bxd1HBY2ahY5zGNDZIhdz+z+FHV2ntfHvtpLX0SmoJ8ys6JpZwRWiyQhV4hOu3Y/2qb8zqv1QtZsN98aP84h/WC2m65hNXKBrekqh8WhazYX740f5eH9YKnPnZ6L6ky5R9TX43/aZ/y037Ry8S92OD/mZ/y0v7Ry8VlZh7qIpc2YWV9aSkfK9rI2ue9xsGtBcT5AKYsB3KxuostUSypec2ZhvwdNGW5PHU+PI6XUN+proS43zO4VSnyIYW32Y2Ylr5uDDlDg1zyXEhoAsNSB1JCkD/AIByZv7WzLfnwnXt5Zrel1IWx2w8OHRlsV3PfbPK7m63IWGjWju+JPNU7+0q4w/DeWTV6eTfe5HAbO7jXiRr6yVhY0gmKO5L7e6XG1h32ufLmpgjZYW6Dov0iwb9RZe8zZehXGC2CIigOwiIgCIiALwYrjUFMzPPKyJvQvcBfwA5k+SzjmKtpqeWd/KJjnW77DQeZNh6qtEk1RiVW3M4yTzPDW3Ogv0HzWAfABXtJo/b5lJ4iiC23g2XMlbGducDkdeSFs7jzcKa9/pODSV+sDx/AZXtYyCGJxNm8WANBJ6Zjdov4kLhdod01bSs4gDZ2AdoxZi5viWEXI8Rf960WG4tBHTyxSUbJZX3yzmR7TFcWHZGmh16X63WpHS1Th+FOT9H/RXdkk+8l8iyc9DHHDJw2MYMj/Za1vunuCrpu8++VH+VZ9hUxbuMSkmwcGW5LWzMa483tYCGnxt7P0VD27sf9So/yrfsKi0cHCN0X0/k6teXBosZV4RBJrLDE/vL42O+shR5i+PYBE8tdBDK5pIPCgDgDfXtaNPoSttvjxKSLDSIyRxXtje4dGOBJF+l7BvqQoYxXFoJYYY4qNkMjLB0rXvcZdLeye869e4aKLQ6Z2R4m3jPR/qdXWcLwkiXcD3j4PHpE0U9+vyctv6sBK7nDMXhqGZ4JWSt72ODreBtyPgVA+Bboq2pj4hDIGkdkS5g53jkAu0edvJc/QYjUYdVEsJjlheWvbfR2U6sI95pt181JPQ02tqqeZL4nMbpR95bFpAsry4XXNmhjlZ7MjGvHk4Ar1LEaxsy6ERF8AREQBERAEREBoducIfU4fUQx+29nZHeWkODfXLb1VcMFxV9JUxTtHbhfmynS9tHNPdcFwPddWsIUfbebqI6wmanLYag6uBHYlPebatd+MOfUHmtTQaqFaddnJla+pyxKPNHRbMbaU1cwGGQB/vROID2H/L1HiNCvtiGx9HO7PNSwvf84xi58z1Vb8YwGoo5Ms8b4nA9l3Q+LXjQ+YK9NHtrXRABlXOAOhkLh8HXCsvs154qZ7ffVEa1HSaLMNgbHHlY0Na1pAa0AAC3IAclXDdk4f0pR6j2/wD1PXoZvVxIf3onzihd9rF8oN5Faxwc18QI5H5NTD62xgj4qXT6O6mM4vD4vN+fl5nE7oSae+xY2qpWSsLJGtexws5rgHAjuIK12G7JUdO7NDTQsd85rBcevMKKKXfPLIzh1IdHf8PTZWvb/pyhzXehHotZtHLXOidPFXy1dL7z2PewxX6SQg3j8+XjyVGGgtT4ZS4c/n9Cd3xe6WSX9qtuqahYTI8Pkt2YWkF7j5D2R4n6+SrnX1j6mofIReSaQuytHNz3aADzIAXpwPZqprX5aeJ0hv2n8mt8XSHQfb58lNewm6yKiIlmImqOht2Iv8oPM/jHXusrq9joIvfMn9/AhfHe/BHTbJ4Y6noqeF/tRxMa7zA1HodFtlgBZWBKTk231LyWNgiIuT6EREAREQBERAFghZRAc9t1jMVLRySzRslGjWxvAIe92jRY9OZJ7gVBZ2hopP67Dgx3V1NO+L4RPzMCkzftETQxEcmztv6seB9agteh7Npi6uLfLfiyhqJtSwSns5uvpa6HjM+V08Z9kyOhfntzIDWg5fE28LrQ4dshQVM7aenrpjI8uDc9LZpLWucRmzXGjT0Uz7E1jJcNpnR2y8FrSB0LG5XDzuCoS3Xtvi9N4OlJ/QyfxXNN1s/atya4eX5+PofZQiuHbmZ2t3ZVNAziuLJYbgGRl+zc2GZh1AJsLi4v3aLQYJjktJKJYXWI0c06tkaebHN95pHT96sHvKrWR4ZU57duMsaNNXP0ba/UHX6KrYrWiulqKn7ReXqRXQVcu6Wh2QxWKppIpYGNjY4axtAAY5ujm2HcQdeost0Ao/3IwkYcSb2dPKW+QDG/rNd9akFed1EFC2UV0ZoVvMUwiIoDsIiIAiIgCIiAIiIAiIgNNtds8K6lkpycpeLtda+V7Tdp8r8/AlVrxnApqSUxVEbmOHfyd4tdycPJWsJXHbw9rqSli4dRGyoe8dmnIa6/4ziQQxvjzPRaWg1VlcvZxjxJ9CtfVGS4m8EUbuMfroJSylidURuN5Ijowfj8TlGbe8Tbv8NrH/R+F1TKlk75ZWhx+SMLJOG57S0tdUizSBfoCfDquTxjbCedvDBbDTjlTwjhxgeIGrz4uJWcG2MqKhhlDWxU7Rd1RMeHG0d+Y6u9AVszqW85vhT2eOvr/G/mVVLpHc+m1220+IPBlIbG32Im3ytv119p3S5+peDAdnJ6yUR08Zcb6n3WDTtOdyAF/PzW3EmHUp0a/EJR1N6eAEdwH3R/rYeYUzbBbV0lXDlpmNgcwDNThrW5OlxlFnNv1HrZR3ah6ev8KG3305/M6hXxy7zNzs1gbaOmip2aiNti7lmcSS51vFxJW0RF5mTcm2zQSxsERF8PoREQBERAEREAREQBERAfiV+UEnkASfRVUxvGH1VRJPISXSOLvIe63wAbYeitXI24IOoIt8VWfbXY+TD6hzHNJicTwpLaPb0F/nAaEevJbPZMoKck+ZU1SeFjkd5um3eQSwtrKholLnOEcZF2MyOLczm8nOJB0OgAHXlrtg8dqJ8ayTTPkaeOwsJ7BazNlbwx2QARyAWp2C3mSYeOE9nFgLs2UGzoyfaLSdCDzsevUXW52JFBHX/Ko67U8QiCWLgvLpAezxHO4Z59/qrNsLIu12b5Xd2z/RHFxfCo/E+29vd9DTx/K6YCMZw18Q9ntXs5o93UatGmullH+zGNvpKqGZhN2PFx85p0c31bcfArrN6m1FXO5sU0DqeBpzNaTn4p6P4rey7S9g3TzWn2B2Mkr6lvZIgjcDLJyAAN8gPVxta3Tn0U9DcNN+O88/kRz3s7hZIFZWAFleWNMIiIAiIgCIiAIiIAiIgCIiALQba4jTQ0kj6xjZIuXDIDi9x9loB97x6c1v1Fm/mJ5p6ZwvkbK7N4Es7N/g4eqsaWtWXRi3jcjslwxbOAFHh1UfucktFIT/VyNNRESeQbIztjp7Q+Kzi27GtgvZjJgG5vuL87svfwiBJb6K9G6OWFuJxmYtHZeIy7lxCNPXLmt/Fbvd9A8Y/NxA8OHyo9oG9i+zTrrYg6FehstnVKSi9orO/0+2UYxUks9Wcfge1slODDI0T0zj26aTVvm0nWN47x1VhdlK2nmpIn0jWshI7LGtDchBs5pA5EEEH4qBd50sTsTnMOUtu3MW2sXhoD+X43PxupJ3GQvFFKTfK6c5b9bMaHEeF7D6J7lU18IzoVvJ7bev1JKG1NxJKREWCXgiIgCIiAIiIAiIgCIiAIiIAvDjOFxVML4p2h0bh2gdLdQb9COd+i9y8eLUHHgmhuW8WORmYdM7S2/wBa+xeGnyPj5EAYhT4VSyODHT1xDjlaHCGIDuMgBc/zaAPEL2naTFMRYY6Zjo4GtDTwyWANA5OqZHXItzBd11XOR4KKavjgr2mNjZWCXnqzNq4HqwjqOnipNwbjmsnZWBowsQPyABnyXh5hwyHDs5rX1vmv6L0tzjBKXvPGcv6Llkz4Ze3I4rCNiaYTMbW19PHmIHDifxXEnoZAMkethe559FP+HYfHBEyKJoZGwWa0cgP/ALqqzUez5q6x0FG1z2OkcGON+zHmsHuPQBvU/arO0VOI42MBuGNa0HvygC/1Kj2nnu5lny8CfT432PsiIsctBERAEREAREQBERAEREAREQBERAcltrBSzs4MtO6qm9yOJv3SO/vGXlEOt3HXuK4mk2fMbn0tJPFWRuGeXDJ3tzMsRfLNGSxsjSfaBFrC91L7IQ3kAB4CyiLd5GP6ervDj29ZWrS0037OeOUVn78Phv5lexd5eZ3GxraWJnBhgdSyaZ4ZG2kcQNXZzpKPxmkgX6LqAvw6EO5gGxuLi9iOvmvoqE5cUuInSwsBERcH0IiIAiIgCIiAIiIAiIgCIiAIiIAog3d/f6v/ANf9q1EV/S/87fQgs96PqS8FlEVAnCIiAIiIAiIgCIiA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data:image/jpeg;base64,/9j/4AAQSkZJRgABAQAAAQABAAD/2wCEAAkGBhQSERQUEhMUFBQUFhUYFxQXFBUUGhQaFRYXGBgWIRQXHCYeGRkkGRcWHy8gIycqLy0sFx4xNTAsNScrLCoBCQoKDgwOGg8PGiwkHyQvLC0yLzQsNDM1MTQ0MykvNTQvLzU0LDUqNSkpLCw0LTUvLzUsLCwvLCwvKyoqLDQsLP/AABEIALQAlgMBIgACEQEDEQH/xAAcAAEAAgMBAQEAAAAAAAAAAAAABwgBBQYEAwL/xABJEAABAwIDBQUDBQwIBwAAAAABAAIDBBEFEiEGBxMxQSJRYXGBMkKRFFKCobEjNUNic3STsrPB0dIVMzREU3KDkhckJaLCw/D/xAAaAQEAAwEBAQAAAAAAAAAAAAAAAwQFAgYB/8QAMREAAgIBAgMFBgYDAAAAAAAAAAECAxEEIRIxQQUiUWFxEzKBkcHwI6Gx0eHxFBUz/9oADAMBAAIRAxEAPwCcUREAREQBEWCUBlFi6FyAiXe5t/LDJ8kpnmMhodLI02d2tWsB5t7NiSO8DoVFEWKTNeHtlla8G+YSPDr/AOa911++HCHxYi+Qg5J2tcx3QlrQ1zb94I5dxC4Zet0VdcaI8K5rcyrpSc3knzdTty+uifFObzQgHPy4jDoCQPeBFj33B7134UObiMKfnqKggiPKImm3tOzZnW77AD/cFMd157XQhC+ShyNCltwTZlFi6yqZKEREAREQBERAcm7enhoJBqm6Gx7EvT6K+J3uYb/jn9FJ/Bclt7uhkfK6ehDTnJc+AkNIcdSWk6WJ902sTppyj7FNiaymjdLPTvjjaQC4llruNhycSfRbVOk0lqTU3nwyv2Kc7bYvkTa7e9hoH9e4+HCk/gvg/fPhw/CSHyid+9V9KK2uyqfF/P8Agi/ypk8zb8KEey2d3lGG/rOWixXf0SLU1LY/Olfe30GfzKI0UkezaI9M/E5epmzpcT3kYhOSXVL2D5sf3MD/AG6/WvfspvPqqednGmfNASBIx5zWadC4E6hw5+PLy4tFaenqceHhWPQiVkk85LNbY0ENTQTF7WyNEMkjHc7ERuc17XD7R3qu+zdI2Wspo3i7JJ4WOFyLtfI1rhcctCuj3dYjM988BlkMRo6q0Ze4sByAAhvIc+i0Ox33wo/zmn/asVLTUy08bIZz1/UnsmpuLwWFxzE4cMoXPYxrWRNtHGOyC46Nb6uOp7rlQHX7f18ry51VKLm+VjjG1vgGt5BebafFZpaiUSyyPDJZQ0OeXBoD3DQHQaaLULvSaKNUcy3bObrnJ4WyOxwbexX051lE7fmzDN/3Czh8V22H7+oiPu9LI098b2vHn2spHlqoXWVLZoqLN3H5bHMb5x6k+Rb7aA8+O3ziv9hXobvlw4/hJB5xPVe0Vf8A1dHn8zv/ACpliv8Ai7hv+Of0Un8qyze1hp/vFvOOT+VVzXUU+7TEX2y0r7OAIcXRgWIuDfOop9naaHvSa+K/Y7jqLHyRNLd6eHHlUj9HKf8AwRand9uvbRh0lTklne3LltmZG24JAv7RJAubdLDvJZVi00ZYjxNeOV+xZj7RrLwSEtfj2Cx1cD4JQSyQWNtCDzDge8EArYIqibi8olayQdXbiqprzwpoXsvoXZmG3iLEX8io7rqN0Uj43izo3Oa4eLSQfTRW0IXDbabqYa6QzMeYJjbM4NzNksLAltx2vEHzutnS9py4sXcvEqWaZY7hX1FLVFuEdmHGqhk6hkZzHwu42HnYr4bxd1HBY2ahY5zGNDZIhdz+z+FHV2ntfHvtpLX0SmoJ8ys6JpZwRWiyQhV4hOu3Y/2qb8zqv1QtZsN98aP84h/WC2m65hNXKBrekqh8WhazYX740f5eH9YKnPnZ6L6ky5R9TX43/aZ/y037Ry8S92OD/mZ/y0v7Ry8VlZh7qIpc2YWV9aSkfK9rI2ue9xsGtBcT5AKYsB3KxuostUSypec2ZhvwdNGW5PHU+PI6XUN+proS43zO4VSnyIYW32Y2Ylr5uDDlDg1zyXEhoAsNSB1JCkD/AIByZv7WzLfnwnXt5Zrel1IWx2w8OHRlsV3PfbPK7m63IWGjWju+JPNU7+0q4w/DeWTV6eTfe5HAbO7jXiRr6yVhY0gmKO5L7e6XG1h32ufLmpgjZYW6Dov0iwb9RZe8zZehXGC2CIigOwiIgCIiALwYrjUFMzPPKyJvQvcBfwA5k+SzjmKtpqeWd/KJjnW77DQeZNh6qtEk1RiVW3M4yTzPDW3Ogv0HzWAfABXtJo/b5lJ4iiC23g2XMlbGducDkdeSFs7jzcKa9/pODSV+sDx/AZXtYyCGJxNm8WANBJ6Zjdov4kLhdod01bSs4gDZ2AdoxZi5viWEXI8Rf960WG4tBHTyxSUbJZX3yzmR7TFcWHZGmh16X63WpHS1Th+FOT9H/RXdkk+8l8iyc9DHHDJw2MYMj/Za1vunuCrpu8++VH+VZ9hUxbuMSkmwcGW5LWzMa483tYCGnxt7P0VD27sf9So/yrfsKi0cHCN0X0/k6teXBosZV4RBJrLDE/vL42O+shR5i+PYBE8tdBDK5pIPCgDgDfXtaNPoSttvjxKSLDSIyRxXtje4dGOBJF+l7BvqQoYxXFoJYYY4qNkMjLB0rXvcZdLeye869e4aKLQ6Z2R4m3jPR/qdXWcLwkiXcD3j4PHpE0U9+vyctv6sBK7nDMXhqGZ4JWSt72ODreBtyPgVA+Bboq2pj4hDIGkdkS5g53jkAu0edvJc/QYjUYdVEsJjlheWvbfR2U6sI95pt181JPQ02tqqeZL4nMbpR95bFpAsry4XXNmhjlZ7MjGvHk4Ar1LEaxsy6ERF8AREQBERAEREBoducIfU4fUQx+29nZHeWkODfXLb1VcMFxV9JUxTtHbhfmynS9tHNPdcFwPddWsIUfbebqI6wmanLYag6uBHYlPebatd+MOfUHmtTQaqFaddnJla+pyxKPNHRbMbaU1cwGGQB/vROID2H/L1HiNCvtiGx9HO7PNSwvf84xi58z1Vb8YwGoo5Ms8b4nA9l3Q+LXjQ+YK9NHtrXRABlXOAOhkLh8HXCsvs154qZ7ffVEa1HSaLMNgbHHlY0Na1pAa0AAC3IAclXDdk4f0pR6j2/wD1PXoZvVxIf3onzihd9rF8oN5Faxwc18QI5H5NTD62xgj4qXT6O6mM4vD4vN+fl5nE7oSae+xY2qpWSsLJGtexws5rgHAjuIK12G7JUdO7NDTQsd85rBcevMKKKXfPLIzh1IdHf8PTZWvb/pyhzXehHotZtHLXOidPFXy1dL7z2PewxX6SQg3j8+XjyVGGgtT4ZS4c/n9Cd3xe6WSX9qtuqahYTI8Pkt2YWkF7j5D2R4n6+SrnX1j6mofIReSaQuytHNz3aADzIAXpwPZqprX5aeJ0hv2n8mt8XSHQfb58lNewm6yKiIlmImqOht2Iv8oPM/jHXusrq9joIvfMn9/AhfHe/BHTbJ4Y6noqeF/tRxMa7zA1HodFtlgBZWBKTk231LyWNgiIuT6EREAREQBERAFghZRAc9t1jMVLRySzRslGjWxvAIe92jRY9OZJ7gVBZ2hopP67Dgx3V1NO+L4RPzMCkzftETQxEcmztv6seB9agteh7Npi6uLfLfiyhqJtSwSns5uvpa6HjM+V08Z9kyOhfntzIDWg5fE28LrQ4dshQVM7aenrpjI8uDc9LZpLWucRmzXGjT0Uz7E1jJcNpnR2y8FrSB0LG5XDzuCoS3Xtvi9N4OlJ/QyfxXNN1s/atya4eX5+PofZQiuHbmZ2t3ZVNAziuLJYbgGRl+zc2GZh1AJsLi4v3aLQYJjktJKJYXWI0c06tkaebHN95pHT96sHvKrWR4ZU57duMsaNNXP0ba/UHX6KrYrWiulqKn7ReXqRXQVcu6Wh2QxWKppIpYGNjY4axtAAY5ujm2HcQdeost0Ao/3IwkYcSb2dPKW+QDG/rNd9akFed1EFC2UV0ZoVvMUwiIoDsIiIAiIgCIiAIiIAiIgNNtds8K6lkpycpeLtda+V7Tdp8r8/AlVrxnApqSUxVEbmOHfyd4tdycPJWsJXHbw9rqSli4dRGyoe8dmnIa6/4ziQQxvjzPRaWg1VlcvZxjxJ9CtfVGS4m8EUbuMfroJSylidURuN5Ijowfj8TlGbe8Tbv8NrH/R+F1TKlk75ZWhx+SMLJOG57S0tdUizSBfoCfDquTxjbCedvDBbDTjlTwjhxgeIGrz4uJWcG2MqKhhlDWxU7Rd1RMeHG0d+Y6u9AVszqW85vhT2eOvr/G/mVVLpHc+m1220+IPBlIbG32Im3ytv119p3S5+peDAdnJ6yUR08Zcb6n3WDTtOdyAF/PzW3EmHUp0a/EJR1N6eAEdwH3R/rYeYUzbBbV0lXDlpmNgcwDNThrW5OlxlFnNv1HrZR3ah6ev8KG3305/M6hXxy7zNzs1gbaOmip2aiNti7lmcSS51vFxJW0RF5mTcm2zQSxsERF8PoREQBERAEREAREQBERAfiV+UEnkASfRVUxvGH1VRJPISXSOLvIe63wAbYeitXI24IOoIt8VWfbXY+TD6hzHNJicTwpLaPb0F/nAaEevJbPZMoKck+ZU1SeFjkd5um3eQSwtrKholLnOEcZF2MyOLczm8nOJB0OgAHXlrtg8dqJ8ayTTPkaeOwsJ7BazNlbwx2QARyAWp2C3mSYeOE9nFgLs2UGzoyfaLSdCDzsevUXW52JFBHX/Ko67U8QiCWLgvLpAezxHO4Z59/qrNsLIu12b5Xd2z/RHFxfCo/E+29vd9DTx/K6YCMZw18Q9ntXs5o93UatGmullH+zGNvpKqGZhN2PFx85p0c31bcfArrN6m1FXO5sU0DqeBpzNaTn4p6P4rey7S9g3TzWn2B2Mkr6lvZIgjcDLJyAAN8gPVxta3Tn0U9DcNN+O88/kRz3s7hZIFZWAFleWNMIiIAiIgCIiAIiIAiIgCIiALQba4jTQ0kj6xjZIuXDIDi9x9loB97x6c1v1Fm/mJ5p6ZwvkbK7N4Es7N/g4eqsaWtWXRi3jcjslwxbOAFHh1UfucktFIT/VyNNRESeQbIztjp7Q+Kzi27GtgvZjJgG5vuL87svfwiBJb6K9G6OWFuJxmYtHZeIy7lxCNPXLmt/Fbvd9A8Y/NxA8OHyo9oG9i+zTrrYg6FehstnVKSi9orO/0+2UYxUks9Wcfge1slODDI0T0zj26aTVvm0nWN47x1VhdlK2nmpIn0jWshI7LGtDchBs5pA5EEEH4qBd50sTsTnMOUtu3MW2sXhoD+X43PxupJ3GQvFFKTfK6c5b9bMaHEeF7D6J7lU18IzoVvJ7bev1JKG1NxJKREWCXgiIgCIiAIiIAiIgCIiAIiIAvDjOFxVML4p2h0bh2gdLdQb9COd+i9y8eLUHHgmhuW8WORmYdM7S2/wBa+xeGnyPj5EAYhT4VSyODHT1xDjlaHCGIDuMgBc/zaAPEL2naTFMRYY6Zjo4GtDTwyWANA5OqZHXItzBd11XOR4KKavjgr2mNjZWCXnqzNq4HqwjqOnipNwbjmsnZWBowsQPyABnyXh5hwyHDs5rX1vmv6L0tzjBKXvPGcv6Llkz4Ze3I4rCNiaYTMbW19PHmIHDifxXEnoZAMkethe559FP+HYfHBEyKJoZGwWa0cgP/ALqqzUez5q6x0FG1z2OkcGON+zHmsHuPQBvU/arO0VOI42MBuGNa0HvygC/1Kj2nnu5lny8CfT432PsiIsctBERAEREAREQBERAEREAREQBERAcltrBSzs4MtO6qm9yOJv3SO/vGXlEOt3HXuK4mk2fMbn0tJPFWRuGeXDJ3tzMsRfLNGSxsjSfaBFrC91L7IQ3kAB4CyiLd5GP6ervDj29ZWrS0037OeOUVn78Phv5lexd5eZ3GxraWJnBhgdSyaZ4ZG2kcQNXZzpKPxmkgX6LqAvw6EO5gGxuLi9iOvmvoqE5cUuInSwsBERcH0IiIAiIgCIiAIiIAiIgCIiAIiIAog3d/f6v/ANf9q1EV/S/87fQgs96PqS8FlEVAnCIiAIiIAiIgCIiA/9k=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76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-21913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078" y="617185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VI-Cancer du col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635896" y="709518"/>
            <a:ext cx="355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u="sng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Histoire naturelle</a:t>
            </a:r>
            <a:endParaRPr lang="fr-FR" b="1" u="sng" dirty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10147" cy="444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386" y="4783346"/>
            <a:ext cx="2066479" cy="206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483" y="1547500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VI-Cancer du col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84011" y="2195572"/>
            <a:ext cx="686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Rôle des protéines virales dans l’</a:t>
            </a:r>
            <a:r>
              <a:rPr lang="fr-FR" b="1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oncogénèse</a:t>
            </a: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 E6 et E7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862" y="2852936"/>
            <a:ext cx="806489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Surtout exprimées par les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HPV à haut risque oncogène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E7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 inactive la </a:t>
            </a:r>
            <a:r>
              <a:rPr lang="fr-FR" sz="16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pRb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 Rôle dans la régulation du facteur E2F (Facteur de transcription )   libération du facteur E2F  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ce qui va conduire à une prolifération cellulaire accrue.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E6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 Inactive la P53 (suppresseur de tumeur) : blocage de l’apoptose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E6 et E7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 inhibent les mécanismes de réparation de l’ADN 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 mutations ++</a:t>
            </a:r>
            <a:endParaRPr lang="fr-FR" sz="1600" dirty="0" smtClean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923" y="834163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VII-Diagnostic virologique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36366" y="1412776"/>
            <a:ext cx="355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Prélèvement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4792" y="191683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Cytobrosse</a:t>
            </a:r>
            <a:r>
              <a:rPr lang="fr-FR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 écouvillonnage de la jonction </a:t>
            </a:r>
            <a:r>
              <a:rPr lang="fr-FR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endo-exocol</a:t>
            </a:r>
            <a:endParaRPr lang="fr-FR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7099" y="228616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Milieu de transport ++++</a:t>
            </a:r>
            <a:endParaRPr lang="fr-FR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4701703" cy="32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274" y="8531"/>
            <a:ext cx="422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VII-Diagnostic virologique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32099" y="486047"/>
            <a:ext cx="722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Méthode de détection et de typage (</a:t>
            </a:r>
            <a:r>
              <a:rPr lang="fr-FR" b="1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génotypage</a:t>
            </a: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) de l’HPV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7965" y="86253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Test Hybride capture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059" y="1232417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Hybridation de l’ADN viral avec des sondes d’ARN en milieu liquide et capture du couple ARN/ADN par des </a:t>
            </a:r>
            <a:r>
              <a:rPr lang="fr-FR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Ac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puis amplification du signal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85926"/>
            <a:ext cx="7647956" cy="503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92696"/>
            <a:ext cx="722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Méthode de détection et de typage (</a:t>
            </a:r>
            <a:r>
              <a:rPr lang="fr-FR" b="1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génotypage</a:t>
            </a: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) de l’HPV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119675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Amplification génique: PCR en temps réel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000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40"/>
            <a:ext cx="3137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VIII- Traitement: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90551" y="836712"/>
            <a:ext cx="722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cryothérapie (azote liquide)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4011" y="1340768"/>
            <a:ext cx="722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fr-FR" b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aser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1844824"/>
            <a:ext cx="722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Chirurgie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2216692"/>
            <a:ext cx="5596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VIII- prévention du cancer du col: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52024" y="2864764"/>
            <a:ext cx="722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fr-FR" b="1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 dépistage</a:t>
            </a:r>
            <a:endParaRPr lang="fr-FR" b="1" dirty="0">
              <a:solidFill>
                <a:srgbClr val="C0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613" y="3405695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Combinaison de </a:t>
            </a:r>
            <a:r>
              <a:rPr lang="fr-FR" u="sng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cytologie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(FCV) et du </a:t>
            </a:r>
            <a:r>
              <a:rPr lang="fr-FR" u="sng" dirty="0" smtClean="0">
                <a:solidFill>
                  <a:srgbClr val="C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test HPV 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(bio mol)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9613" y="377502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Chez les femmes à  partir de 40 ans et tout les 3 ans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9613" y="4144359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Si frotti anormal et test HPV positif : il faut faire une colposcopie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855" y="4622108"/>
            <a:ext cx="3597301" cy="22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798"/>
            <a:ext cx="7992888" cy="66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980728"/>
            <a:ext cx="5596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VIII- prévention du cancer du col: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84010" y="1628800"/>
            <a:ext cx="722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La vaccination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668" y="213285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02 vaccins disponibles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010" y="2636912"/>
            <a:ext cx="7669279" cy="282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483" y="1547500"/>
            <a:ext cx="5596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VIII- prévention du cancer du col: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84011" y="2195572"/>
            <a:ext cx="7228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La vaccination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736503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02 vaccins disponibles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334770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Produit à partir du gène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L1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(protéine de la capside)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600" y="399577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Administré chez la jeune fille dés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l'âge de 14 ans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avant les premiers rapports sexuels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1600" y="4798893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Protégerait du cancer dans 75 % des cas</a:t>
            </a:r>
          </a:p>
        </p:txBody>
      </p:sp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ésultat de recherche d'images pour &quot;émoticone qui li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Résultat de recherche d'images pour &quot;émoticone qui li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6" name="Picture 8" descr="Résultat de recherche d'images pour &quot;merci de votre attentio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11" t="58621" r="29808" b="7870"/>
          <a:stretch/>
        </p:blipFill>
        <p:spPr bwMode="auto">
          <a:xfrm>
            <a:off x="3140764" y="4028660"/>
            <a:ext cx="3034749" cy="19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548680"/>
            <a:ext cx="7848872" cy="3312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600" dirty="0" smtClean="0">
                <a:latin typeface="Edwardian Script ITC" panose="030303020407070D0804" pitchFamily="66" charset="0"/>
              </a:rPr>
              <a:t>Merci pour votre attention !</a:t>
            </a:r>
            <a:endParaRPr lang="fr-FR" sz="6600" dirty="0">
              <a:latin typeface="Edwardian Script ITC" panose="030303020407070D0804" pitchFamily="66" charset="0"/>
            </a:endParaRPr>
          </a:p>
          <a:p>
            <a:pPr algn="ctr"/>
            <a:r>
              <a:rPr lang="fr-FR" sz="6600" dirty="0" smtClean="0">
                <a:latin typeface="Edwardian Script ITC" panose="030303020407070D0804" pitchFamily="66" charset="0"/>
              </a:rPr>
              <a:t>Des questions ?</a:t>
            </a:r>
            <a:endParaRPr lang="fr-FR" sz="66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9263" y="1547500"/>
            <a:ext cx="650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petits Virus non enveloppés (nus)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9263" y="2195572"/>
            <a:ext cx="354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Virus à ADN </a:t>
            </a:r>
            <a:r>
              <a:rPr lang="fr-FR" b="1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bicaténaire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9263" y="2843644"/>
            <a:ext cx="945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Tropisme épithéliale = responsable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d’infections </a:t>
            </a:r>
            <a:r>
              <a:rPr lang="fr-FR" b="1" dirty="0" err="1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cutanéo-muqueuses</a:t>
            </a:r>
            <a:endParaRPr lang="fr-FR" b="1" dirty="0"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9263" y="3645024"/>
            <a:ext cx="945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Infections bénignes (verrues…) et malignes (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Cancers …..)</a:t>
            </a:r>
            <a:endParaRPr lang="fr-FR" b="1" dirty="0"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3168" y="4324290"/>
            <a:ext cx="945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Classé en plus de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120 génotypes</a:t>
            </a:r>
            <a:endParaRPr lang="fr-FR" b="1" dirty="0"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Accolade fermante 1"/>
          <p:cNvSpPr/>
          <p:nvPr/>
        </p:nvSpPr>
        <p:spPr>
          <a:xfrm rot="5400000">
            <a:off x="3635896" y="260648"/>
            <a:ext cx="504056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 rot="5400000">
            <a:off x="4842164" y="338598"/>
            <a:ext cx="504056" cy="9718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347864" y="107654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Pustule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502906" y="11001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Tumeur</a:t>
            </a:r>
            <a:endParaRPr lang="fr-FR" dirty="0"/>
          </a:p>
        </p:txBody>
      </p:sp>
      <p:pic>
        <p:nvPicPr>
          <p:cNvPr id="1026" name="Picture 2" descr="Résultat de recherche d'images pour &quot;HPV tropisme cutané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8115" y="4646844"/>
            <a:ext cx="1800425" cy="249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49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483" y="1547500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I- Taxonomie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07504" y="2267580"/>
            <a:ext cx="85172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Famille: Papillomaviridae, </a:t>
            </a:r>
          </a:p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05 S/Famille: alpha, Beta, gamma, Mu et Nu papillomavirus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501008"/>
            <a:ext cx="2935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II- Classification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4140949"/>
            <a:ext cx="851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b="1" u="sng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Génomique </a:t>
            </a: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 Séquences nucléotidiques (gène L1) : &gt; 120 génotypes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4643844"/>
            <a:ext cx="175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u="sng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Tropisme:</a:t>
            </a:r>
            <a:endParaRPr lang="fr-FR" b="1" u="sng" dirty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1720" y="4676598"/>
            <a:ext cx="5814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HPV à tropisme cutané (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HPV 1 et 4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) :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verrues +++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720" y="5178678"/>
            <a:ext cx="5814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HPV à tropisme muqueux (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HPV 16 et </a:t>
            </a:r>
            <a:r>
              <a:rPr lang="fr-FR" sz="1600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18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) :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cancers 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+++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504" y="56519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fr-FR" b="1" u="sng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Pouvoir oncogène:</a:t>
            </a:r>
            <a:endParaRPr lang="fr-FR" b="1" u="sng" dirty="0">
              <a:solidFill>
                <a:schemeClr val="tx2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1720" y="5949280"/>
            <a:ext cx="5814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HPV à haut risque oncogène : </a:t>
            </a:r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HPV 16 et 18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1720" y="6330806"/>
            <a:ext cx="5814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HPV à bas risque oncogène : HPV 06 et 11 </a:t>
            </a:r>
          </a:p>
        </p:txBody>
      </p:sp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483" y="1547500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III- Structure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231231" y="2276872"/>
            <a:ext cx="851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Virus nu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2926685"/>
            <a:ext cx="799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Capside icosaédrique : composée de deux protéines : L1 et L2 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fr-FR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Late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= protéines structurales tardives)</a:t>
            </a:r>
            <a:endParaRPr lang="fr-FR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070952"/>
            <a:ext cx="40290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4291" y="3934797"/>
            <a:ext cx="851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Génome: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ADN double brin</a:t>
            </a:r>
          </a:p>
          <a:p>
            <a:pPr>
              <a:spcAft>
                <a:spcPts val="1200"/>
              </a:spcAft>
            </a:pPr>
            <a:r>
              <a:rPr lang="fr-FR" b="1" dirty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circulaire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3312368" cy="335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55976" y="4149080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427984" y="580526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940152" y="3479348"/>
            <a:ext cx="864096" cy="669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430016" y="4725144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Protéines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de la capside</a:t>
            </a:r>
            <a:endParaRPr lang="fr-FR" dirty="0"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0272" y="3717032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Protéines oncogènes</a:t>
            </a:r>
            <a:endParaRPr lang="fr-FR" dirty="0">
              <a:solidFill>
                <a:srgbClr val="FF0000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10" grpId="0" animBg="1"/>
      <p:bldP spid="11" grpId="0" animBg="1"/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483" y="1547500"/>
            <a:ext cx="3950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IV- Cycle de réplication</a:t>
            </a:r>
            <a:endParaRPr lang="fr-F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9862" y="1161298"/>
            <a:ext cx="4744366" cy="485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1231" y="2276872"/>
            <a:ext cx="369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HPV sont </a:t>
            </a:r>
            <a:r>
              <a:rPr lang="fr-FR" b="1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épithéliothropes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298766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Après une lésion au niveau de l’épithélium , ils se fixent à un récepteur et pénètrent par endocytose </a:t>
            </a:r>
            <a:endParaRPr lang="fr-FR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336" y="4365104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2 phases :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Non productive : 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réplication virale sans production de virions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Productive : 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production de nouveaux virions </a:t>
            </a:r>
            <a:r>
              <a:rPr lang="fr-FR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 ECP</a:t>
            </a:r>
            <a:endParaRPr lang="fr-FR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824518"/>
            <a:ext cx="3366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V-Pouvoir pathogène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349500"/>
            <a:ext cx="369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HPV cutanés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844824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Verrues bénignes (HPV 1, HPV 2, HPV 3)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146" y="2270702"/>
            <a:ext cx="2497460" cy="165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2883" y="2360822"/>
            <a:ext cx="2232958" cy="161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3719" y="4971656"/>
            <a:ext cx="489654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Epidermodysplasie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16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verruciformes</a:t>
            </a:r>
            <a:endParaRPr lang="fr-FR" sz="1600" dirty="0" smtClean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1800"/>
              </a:spcAft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Déficit immunitaire qui favorise l’infection chronique par HPV 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 Evolution fréquente vers carcinomes </a:t>
            </a:r>
            <a:r>
              <a:rPr lang="fr-FR" sz="16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épidermoides</a:t>
            </a:r>
            <a:endParaRPr lang="fr-FR" sz="1600" dirty="0" smtClean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362" y="5001535"/>
            <a:ext cx="2031849" cy="1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3478" y="403058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Verrues vulgaires (main)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013312" y="403405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Verrues plantaires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975" y="908720"/>
            <a:ext cx="3366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V-Pouvoir pathogène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47254" y="1370385"/>
            <a:ext cx="369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HPV muqueux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06084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Condylomes acuminés : </a:t>
            </a: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IST bénignes 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fr-FR" sz="16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HPV 6 et 11)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48" y="2636912"/>
            <a:ext cx="3332776" cy="321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4" descr="Résultat de recherche d'images pour &quot;condylom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67961"/>
            <a:ext cx="3087786" cy="308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483" y="1547500"/>
            <a:ext cx="3366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V-Pouvoir pathogène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47255" y="2132856"/>
            <a:ext cx="369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HPV muqueux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65839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Papillomes laryngés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2824708" cy="261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9592" y="4962654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Cancers: </a:t>
            </a:r>
            <a:r>
              <a:rPr lang="fr-FR" sz="1600" dirty="0" err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penis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, vulve, aérodigestif, </a:t>
            </a:r>
            <a:r>
              <a:rPr lang="fr-FR" sz="2800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Col</a:t>
            </a:r>
          </a:p>
        </p:txBody>
      </p:sp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 papillomavirus</a:t>
            </a:r>
            <a:endParaRPr lang="fr-FR" sz="4000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483" y="1547500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VI-Cancer du col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84011" y="2195572"/>
            <a:ext cx="225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q"/>
            </a:pPr>
            <a:r>
              <a:rPr lang="fr-FR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Epidémiologie</a:t>
            </a:r>
            <a:endParaRPr lang="fr-FR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937425"/>
            <a:ext cx="806489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b="1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fr-FR" sz="1600" b="1" dirty="0" err="1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è</a:t>
            </a:r>
            <a:r>
              <a:rPr lang="fr-FR" sz="1600" b="1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me</a:t>
            </a:r>
            <a:r>
              <a:rPr lang="fr-FR" sz="1600" b="1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cancer 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chez la </a:t>
            </a:r>
            <a:r>
              <a:rPr lang="fr-FR" sz="16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femme</a:t>
            </a: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dans le monde et </a:t>
            </a:r>
            <a:r>
              <a:rPr lang="fr-FR" sz="1600" b="1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fr-FR" sz="1600" b="1" dirty="0" err="1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è</a:t>
            </a:r>
            <a:r>
              <a:rPr lang="fr-FR" sz="1600" b="1" dirty="0" err="1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me</a:t>
            </a:r>
            <a:r>
              <a:rPr lang="fr-FR" sz="1600" b="1" dirty="0" smtClean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en Algérie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Survient surtout dans les pays à faible revenu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HPV est associé dans 95 % des cas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HPV 16 +++, HPV 18 ++…………………..HPV 33, HPV 45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Facteurs de risque: rapports sexuels précoces, tabagisme, contraceptifs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endParaRPr lang="fr-FR" sz="1600" dirty="0" smtClean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708</Words>
  <Application>Microsoft Office PowerPoint</Application>
  <PresentationFormat>Affichage à l'écran 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MALEK</dc:creator>
  <cp:lastModifiedBy>presentation</cp:lastModifiedBy>
  <cp:revision>47</cp:revision>
  <dcterms:created xsi:type="dcterms:W3CDTF">2017-04-13T10:48:02Z</dcterms:created>
  <dcterms:modified xsi:type="dcterms:W3CDTF">2018-05-02T09:03:14Z</dcterms:modified>
</cp:coreProperties>
</file>